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59" r:id="rId5"/>
    <p:sldId id="261" r:id="rId6"/>
    <p:sldId id="262" r:id="rId7"/>
    <p:sldId id="263" r:id="rId8"/>
    <p:sldId id="264" r:id="rId9"/>
    <p:sldId id="265" r:id="rId10"/>
    <p:sldId id="269" r:id="rId11"/>
    <p:sldId id="270" r:id="rId12"/>
    <p:sldId id="271" r:id="rId13"/>
    <p:sldId id="272" r:id="rId14"/>
    <p:sldId id="274" r:id="rId15"/>
    <p:sldId id="275" r:id="rId16"/>
    <p:sldId id="276" r:id="rId17"/>
    <p:sldId id="277" r:id="rId18"/>
    <p:sldId id="278"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7FAD5D-CBD6-4686-9A39-8A115A397284}" v="2153" dt="2019-04-10T23:31:11.399"/>
    <p1510:client id="{D9401C3A-4214-4012-B2E1-3317EFC82DA1}" v="443" dt="2019-04-11T03:04:00.488"/>
    <p1510:client id="{A8C3147A-6220-6E9E-83EE-16F6D02E73A7}" v="92" dt="2019-04-10T18:15:08.587"/>
    <p1510:client id="{13B9297A-83F2-92BF-8453-D7577611B387}" v="489" dt="2019-04-10T21:55:41.620"/>
    <p1510:client id="{B2D8AB61-803C-EB73-8F3C-7A2F44F8686C}" v="5" dt="2019-04-11T11:31:57.327"/>
    <p1510:client id="{9331DAB5-B48D-8589-88B7-4D1577E77E78}" v="1001" dt="2019-04-11T01:57:40.0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87315-DD49-4169-AE5A-C57E2EBB274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F26268D9-7958-4D89-AED0-6BC1B77B97E0}">
      <dgm:prSet phldrT="[Text]"/>
      <dgm:spPr>
        <a:solidFill>
          <a:schemeClr val="accent5">
            <a:lumMod val="75000"/>
          </a:schemeClr>
        </a:solidFill>
      </dgm:spPr>
      <dgm:t>
        <a:bodyPr/>
        <a:lstStyle/>
        <a:p>
          <a:r>
            <a:rPr lang="en-US" dirty="0"/>
            <a:t>2. </a:t>
          </a:r>
        </a:p>
      </dgm:t>
    </dgm:pt>
    <dgm:pt modelId="{CB75D4D5-4FC3-474D-9688-B7A0D82EDA92}" type="parTrans" cxnId="{86112E13-925D-438B-A20D-E67E0BFEC247}">
      <dgm:prSet/>
      <dgm:spPr/>
      <dgm:t>
        <a:bodyPr/>
        <a:lstStyle/>
        <a:p>
          <a:endParaRPr lang="en-US"/>
        </a:p>
      </dgm:t>
    </dgm:pt>
    <dgm:pt modelId="{B396F840-CC6F-4438-91FC-E2629025EB7A}" type="sibTrans" cxnId="{86112E13-925D-438B-A20D-E67E0BFEC247}">
      <dgm:prSet/>
      <dgm:spPr/>
      <dgm:t>
        <a:bodyPr/>
        <a:lstStyle/>
        <a:p>
          <a:endParaRPr lang="en-US"/>
        </a:p>
      </dgm:t>
    </dgm:pt>
    <dgm:pt modelId="{903288A2-D1C1-40A3-A061-5C1C2BE0B3BA}">
      <dgm:prSet phldrT="[Text]"/>
      <dgm:spPr>
        <a:solidFill>
          <a:schemeClr val="accent5">
            <a:lumMod val="75000"/>
          </a:schemeClr>
        </a:solidFill>
      </dgm:spPr>
      <dgm:t>
        <a:bodyPr/>
        <a:lstStyle/>
        <a:p>
          <a:r>
            <a:rPr lang="en-US" dirty="0"/>
            <a:t>3.</a:t>
          </a:r>
        </a:p>
      </dgm:t>
    </dgm:pt>
    <dgm:pt modelId="{74C40A1B-B580-425C-9DF2-4ADEF9FEC970}" type="parTrans" cxnId="{873931E1-1B49-4447-A08E-28FEF597DAB2}">
      <dgm:prSet/>
      <dgm:spPr/>
      <dgm:t>
        <a:bodyPr/>
        <a:lstStyle/>
        <a:p>
          <a:endParaRPr lang="en-US"/>
        </a:p>
      </dgm:t>
    </dgm:pt>
    <dgm:pt modelId="{6B4F72BE-9BAF-4444-95A3-E0F0C581C9A5}" type="sibTrans" cxnId="{873931E1-1B49-4447-A08E-28FEF597DAB2}">
      <dgm:prSet/>
      <dgm:spPr/>
      <dgm:t>
        <a:bodyPr/>
        <a:lstStyle/>
        <a:p>
          <a:endParaRPr lang="en-US"/>
        </a:p>
      </dgm:t>
    </dgm:pt>
    <dgm:pt modelId="{D957FE45-66C0-4D06-B082-7E43499AE16D}">
      <dgm:prSet phldrT="[Text]"/>
      <dgm:spPr>
        <a:solidFill>
          <a:schemeClr val="accent5">
            <a:lumMod val="75000"/>
          </a:schemeClr>
        </a:solidFill>
        <a:ln>
          <a:solidFill>
            <a:schemeClr val="accent6">
              <a:lumMod val="75000"/>
            </a:schemeClr>
          </a:solidFill>
        </a:ln>
      </dgm:spPr>
      <dgm:t>
        <a:bodyPr/>
        <a:lstStyle/>
        <a:p>
          <a:r>
            <a:rPr lang="en-US" dirty="0"/>
            <a:t>1.</a:t>
          </a:r>
        </a:p>
      </dgm:t>
    </dgm:pt>
    <dgm:pt modelId="{02633C60-6BC8-4755-A0BC-A95922284BE1}" type="sibTrans" cxnId="{A469109B-8E64-4C7C-92D4-61545BE85ACF}">
      <dgm:prSet/>
      <dgm:spPr/>
      <dgm:t>
        <a:bodyPr/>
        <a:lstStyle/>
        <a:p>
          <a:endParaRPr lang="en-US"/>
        </a:p>
      </dgm:t>
    </dgm:pt>
    <dgm:pt modelId="{FD322D74-A4F8-4A1B-A12B-879A8B37D108}" type="parTrans" cxnId="{A469109B-8E64-4C7C-92D4-61545BE85ACF}">
      <dgm:prSet/>
      <dgm:spPr/>
      <dgm:t>
        <a:bodyPr/>
        <a:lstStyle/>
        <a:p>
          <a:endParaRPr lang="en-US"/>
        </a:p>
      </dgm:t>
    </dgm:pt>
    <dgm:pt modelId="{23E94A13-B7DB-4A49-AA13-3BFC44243851}">
      <dgm:prSet custT="1"/>
      <dgm:spPr>
        <a:ln>
          <a:solidFill>
            <a:schemeClr val="accent6">
              <a:lumMod val="40000"/>
              <a:lumOff val="60000"/>
            </a:schemeClr>
          </a:solidFill>
        </a:ln>
      </dgm:spPr>
      <dgm:t>
        <a:bodyPr/>
        <a:lstStyle/>
        <a:p>
          <a:pPr>
            <a:buFontTx/>
            <a:buNone/>
          </a:pPr>
          <a:r>
            <a:rPr lang="en-US" sz="2000" dirty="0">
              <a:latin typeface="Times New Roman" panose="02020603050405020304" pitchFamily="18" charset="0"/>
              <a:cs typeface="Times New Roman" panose="02020603050405020304" pitchFamily="18" charset="0"/>
            </a:rPr>
            <a:t>Overview</a:t>
          </a:r>
        </a:p>
      </dgm:t>
    </dgm:pt>
    <dgm:pt modelId="{2ADF9565-EE77-4564-9FD7-DF40C7C92E8F}" type="parTrans" cxnId="{8A8010A4-CF73-4C83-B521-920E60389C5F}">
      <dgm:prSet/>
      <dgm:spPr/>
      <dgm:t>
        <a:bodyPr/>
        <a:lstStyle/>
        <a:p>
          <a:endParaRPr lang="en-US"/>
        </a:p>
      </dgm:t>
    </dgm:pt>
    <dgm:pt modelId="{9BBF7666-C205-4FD9-83EB-11EB8AD441F2}" type="sibTrans" cxnId="{8A8010A4-CF73-4C83-B521-920E60389C5F}">
      <dgm:prSet/>
      <dgm:spPr/>
      <dgm:t>
        <a:bodyPr/>
        <a:lstStyle/>
        <a:p>
          <a:endParaRPr lang="en-US"/>
        </a:p>
      </dgm:t>
    </dgm:pt>
    <dgm:pt modelId="{E26B05E7-826F-4FEF-BA8C-C62232A3B8D7}">
      <dgm:prSet custT="1"/>
      <dgm:spPr>
        <a:ln>
          <a:solidFill>
            <a:schemeClr val="accent6">
              <a:lumMod val="40000"/>
              <a:lumOff val="60000"/>
            </a:schemeClr>
          </a:solidFill>
        </a:ln>
      </dgm:spPr>
      <dgm:t>
        <a:bodyPr/>
        <a:lstStyle/>
        <a:p>
          <a:pPr>
            <a:buFontTx/>
            <a:buNone/>
          </a:pPr>
          <a:r>
            <a:rPr lang="en-US" sz="2000" dirty="0">
              <a:latin typeface="Times New Roman" panose="02020603050405020304" pitchFamily="18" charset="0"/>
              <a:cs typeface="Times New Roman" panose="02020603050405020304" pitchFamily="18" charset="0"/>
            </a:rPr>
            <a:t>Data analysis</a:t>
          </a:r>
        </a:p>
      </dgm:t>
    </dgm:pt>
    <dgm:pt modelId="{8E20BF60-CC30-42C6-819C-5A1AB98C59CC}" type="parTrans" cxnId="{29A975C8-544A-4B7A-A327-C73C60306307}">
      <dgm:prSet/>
      <dgm:spPr/>
      <dgm:t>
        <a:bodyPr/>
        <a:lstStyle/>
        <a:p>
          <a:endParaRPr lang="en-US"/>
        </a:p>
      </dgm:t>
    </dgm:pt>
    <dgm:pt modelId="{62D8532F-16D7-49D2-AAB8-B3B24E2683E0}" type="sibTrans" cxnId="{29A975C8-544A-4B7A-A327-C73C60306307}">
      <dgm:prSet/>
      <dgm:spPr/>
      <dgm:t>
        <a:bodyPr/>
        <a:lstStyle/>
        <a:p>
          <a:endParaRPr lang="en-US"/>
        </a:p>
      </dgm:t>
    </dgm:pt>
    <dgm:pt modelId="{2AD5C1A6-13B8-4479-99FF-93C3C7168ED1}">
      <dgm:prSet custT="1"/>
      <dgm:spPr>
        <a:ln>
          <a:solidFill>
            <a:schemeClr val="accent6">
              <a:lumMod val="40000"/>
              <a:lumOff val="60000"/>
            </a:schemeClr>
          </a:solidFill>
        </a:ln>
      </dgm:spPr>
      <dgm:t>
        <a:bodyPr/>
        <a:lstStyle/>
        <a:p>
          <a:pPr>
            <a:buNone/>
          </a:pPr>
          <a:r>
            <a:rPr lang="en-US" sz="2000" dirty="0">
              <a:latin typeface="Times New Roman" panose="02020603050405020304" pitchFamily="18" charset="0"/>
              <a:cs typeface="Times New Roman" panose="02020603050405020304" pitchFamily="18" charset="0"/>
            </a:rPr>
            <a:t>Data visualization</a:t>
          </a:r>
        </a:p>
      </dgm:t>
    </dgm:pt>
    <dgm:pt modelId="{9A780AF2-1613-44D2-B602-4A5AACBCE713}" type="parTrans" cxnId="{B3D7DB88-D3F7-41ED-9818-19B7C77AC2F6}">
      <dgm:prSet/>
      <dgm:spPr/>
      <dgm:t>
        <a:bodyPr/>
        <a:lstStyle/>
        <a:p>
          <a:endParaRPr lang="en-US"/>
        </a:p>
      </dgm:t>
    </dgm:pt>
    <dgm:pt modelId="{6A0AE561-4087-404C-BAFA-4DC7FA45E0E4}" type="sibTrans" cxnId="{B3D7DB88-D3F7-41ED-9818-19B7C77AC2F6}">
      <dgm:prSet/>
      <dgm:spPr/>
      <dgm:t>
        <a:bodyPr/>
        <a:lstStyle/>
        <a:p>
          <a:endParaRPr lang="en-US"/>
        </a:p>
      </dgm:t>
    </dgm:pt>
    <dgm:pt modelId="{696D2391-A404-495C-9975-733A86554A66}" type="pres">
      <dgm:prSet presAssocID="{53187315-DD49-4169-AE5A-C57E2EBB2743}" presName="linearFlow" presStyleCnt="0">
        <dgm:presLayoutVars>
          <dgm:dir/>
          <dgm:animLvl val="lvl"/>
          <dgm:resizeHandles val="exact"/>
        </dgm:presLayoutVars>
      </dgm:prSet>
      <dgm:spPr/>
    </dgm:pt>
    <dgm:pt modelId="{300F883D-78F3-4233-8390-5111614F96C1}" type="pres">
      <dgm:prSet presAssocID="{D957FE45-66C0-4D06-B082-7E43499AE16D}" presName="composite" presStyleCnt="0"/>
      <dgm:spPr/>
    </dgm:pt>
    <dgm:pt modelId="{81D53F96-E8B5-4D97-939C-75C31B0DBF9E}" type="pres">
      <dgm:prSet presAssocID="{D957FE45-66C0-4D06-B082-7E43499AE16D}" presName="parentText" presStyleLbl="alignNode1" presStyleIdx="0" presStyleCnt="3" custLinFactNeighborY="0">
        <dgm:presLayoutVars>
          <dgm:chMax val="1"/>
          <dgm:bulletEnabled val="1"/>
        </dgm:presLayoutVars>
      </dgm:prSet>
      <dgm:spPr/>
    </dgm:pt>
    <dgm:pt modelId="{BFE1E644-5615-4C1B-9F73-F9D5141D0D65}" type="pres">
      <dgm:prSet presAssocID="{D957FE45-66C0-4D06-B082-7E43499AE16D}" presName="descendantText" presStyleLbl="alignAcc1" presStyleIdx="0" presStyleCnt="3" custLinFactNeighborX="0" custLinFactNeighborY="0">
        <dgm:presLayoutVars>
          <dgm:bulletEnabled val="1"/>
        </dgm:presLayoutVars>
      </dgm:prSet>
      <dgm:spPr/>
    </dgm:pt>
    <dgm:pt modelId="{233BEB54-A185-481E-9DA8-2ACA580888AE}" type="pres">
      <dgm:prSet presAssocID="{02633C60-6BC8-4755-A0BC-A95922284BE1}" presName="sp" presStyleCnt="0"/>
      <dgm:spPr/>
    </dgm:pt>
    <dgm:pt modelId="{B6295DF9-0838-4C8C-BD78-30E627FA860F}" type="pres">
      <dgm:prSet presAssocID="{F26268D9-7958-4D89-AED0-6BC1B77B97E0}" presName="composite" presStyleCnt="0"/>
      <dgm:spPr/>
    </dgm:pt>
    <dgm:pt modelId="{2F4F67E0-07BA-4BC7-A2C0-63BD5A708531}" type="pres">
      <dgm:prSet presAssocID="{F26268D9-7958-4D89-AED0-6BC1B77B97E0}" presName="parentText" presStyleLbl="alignNode1" presStyleIdx="1" presStyleCnt="3" custLinFactNeighborY="0">
        <dgm:presLayoutVars>
          <dgm:chMax val="1"/>
          <dgm:bulletEnabled val="1"/>
        </dgm:presLayoutVars>
      </dgm:prSet>
      <dgm:spPr/>
    </dgm:pt>
    <dgm:pt modelId="{AC10ABAB-0423-4B04-B13D-B7416C613938}" type="pres">
      <dgm:prSet presAssocID="{F26268D9-7958-4D89-AED0-6BC1B77B97E0}" presName="descendantText" presStyleLbl="alignAcc1" presStyleIdx="1" presStyleCnt="3" custLinFactNeighborY="861">
        <dgm:presLayoutVars>
          <dgm:bulletEnabled val="1"/>
        </dgm:presLayoutVars>
      </dgm:prSet>
      <dgm:spPr/>
    </dgm:pt>
    <dgm:pt modelId="{F62D35DE-9B85-4FB9-A6C6-10F9D5FE4F16}" type="pres">
      <dgm:prSet presAssocID="{B396F840-CC6F-4438-91FC-E2629025EB7A}" presName="sp" presStyleCnt="0"/>
      <dgm:spPr/>
    </dgm:pt>
    <dgm:pt modelId="{D7515FCE-DC49-4DD9-9413-B86C4BE6FF9F}" type="pres">
      <dgm:prSet presAssocID="{903288A2-D1C1-40A3-A061-5C1C2BE0B3BA}" presName="composite" presStyleCnt="0"/>
      <dgm:spPr/>
    </dgm:pt>
    <dgm:pt modelId="{097A9835-DCCA-47F7-BC9B-C2DA5067956F}" type="pres">
      <dgm:prSet presAssocID="{903288A2-D1C1-40A3-A061-5C1C2BE0B3BA}" presName="parentText" presStyleLbl="alignNode1" presStyleIdx="2" presStyleCnt="3" custLinFactNeighborY="0">
        <dgm:presLayoutVars>
          <dgm:chMax val="1"/>
          <dgm:bulletEnabled val="1"/>
        </dgm:presLayoutVars>
      </dgm:prSet>
      <dgm:spPr/>
    </dgm:pt>
    <dgm:pt modelId="{75B14F8B-0414-4146-8B1A-2DDB7CD14878}" type="pres">
      <dgm:prSet presAssocID="{903288A2-D1C1-40A3-A061-5C1C2BE0B3BA}" presName="descendantText" presStyleLbl="alignAcc1" presStyleIdx="2" presStyleCnt="3" custLinFactNeighborY="0">
        <dgm:presLayoutVars>
          <dgm:bulletEnabled val="1"/>
        </dgm:presLayoutVars>
      </dgm:prSet>
      <dgm:spPr/>
    </dgm:pt>
  </dgm:ptLst>
  <dgm:cxnLst>
    <dgm:cxn modelId="{86112E13-925D-438B-A20D-E67E0BFEC247}" srcId="{53187315-DD49-4169-AE5A-C57E2EBB2743}" destId="{F26268D9-7958-4D89-AED0-6BC1B77B97E0}" srcOrd="1" destOrd="0" parTransId="{CB75D4D5-4FC3-474D-9688-B7A0D82EDA92}" sibTransId="{B396F840-CC6F-4438-91FC-E2629025EB7A}"/>
    <dgm:cxn modelId="{30AF6421-6889-4943-9061-C53293846B1E}" type="presOf" srcId="{903288A2-D1C1-40A3-A061-5C1C2BE0B3BA}" destId="{097A9835-DCCA-47F7-BC9B-C2DA5067956F}" srcOrd="0" destOrd="0" presId="urn:microsoft.com/office/officeart/2005/8/layout/chevron2"/>
    <dgm:cxn modelId="{4CD63026-6F14-4FA1-BAFD-338BF9F3209E}" type="presOf" srcId="{F26268D9-7958-4D89-AED0-6BC1B77B97E0}" destId="{2F4F67E0-07BA-4BC7-A2C0-63BD5A708531}" srcOrd="0" destOrd="0" presId="urn:microsoft.com/office/officeart/2005/8/layout/chevron2"/>
    <dgm:cxn modelId="{2CC11F3D-9334-477D-9C65-DB5D6C851B76}" type="presOf" srcId="{53187315-DD49-4169-AE5A-C57E2EBB2743}" destId="{696D2391-A404-495C-9975-733A86554A66}" srcOrd="0" destOrd="0" presId="urn:microsoft.com/office/officeart/2005/8/layout/chevron2"/>
    <dgm:cxn modelId="{42331A56-C868-46FB-AE28-013E1D7A4815}" type="presOf" srcId="{2AD5C1A6-13B8-4479-99FF-93C3C7168ED1}" destId="{75B14F8B-0414-4146-8B1A-2DDB7CD14878}" srcOrd="0" destOrd="0" presId="urn:microsoft.com/office/officeart/2005/8/layout/chevron2"/>
    <dgm:cxn modelId="{B3D7DB88-D3F7-41ED-9818-19B7C77AC2F6}" srcId="{903288A2-D1C1-40A3-A061-5C1C2BE0B3BA}" destId="{2AD5C1A6-13B8-4479-99FF-93C3C7168ED1}" srcOrd="0" destOrd="0" parTransId="{9A780AF2-1613-44D2-B602-4A5AACBCE713}" sibTransId="{6A0AE561-4087-404C-BAFA-4DC7FA45E0E4}"/>
    <dgm:cxn modelId="{1FE21B93-2CA2-4394-A732-FC9C24BC32D0}" type="presOf" srcId="{23E94A13-B7DB-4A49-AA13-3BFC44243851}" destId="{BFE1E644-5615-4C1B-9F73-F9D5141D0D65}" srcOrd="0" destOrd="0" presId="urn:microsoft.com/office/officeart/2005/8/layout/chevron2"/>
    <dgm:cxn modelId="{A469109B-8E64-4C7C-92D4-61545BE85ACF}" srcId="{53187315-DD49-4169-AE5A-C57E2EBB2743}" destId="{D957FE45-66C0-4D06-B082-7E43499AE16D}" srcOrd="0" destOrd="0" parTransId="{FD322D74-A4F8-4A1B-A12B-879A8B37D108}" sibTransId="{02633C60-6BC8-4755-A0BC-A95922284BE1}"/>
    <dgm:cxn modelId="{8A8010A4-CF73-4C83-B521-920E60389C5F}" srcId="{D957FE45-66C0-4D06-B082-7E43499AE16D}" destId="{23E94A13-B7DB-4A49-AA13-3BFC44243851}" srcOrd="0" destOrd="0" parTransId="{2ADF9565-EE77-4564-9FD7-DF40C7C92E8F}" sibTransId="{9BBF7666-C205-4FD9-83EB-11EB8AD441F2}"/>
    <dgm:cxn modelId="{B3D48AA7-7BDC-4157-98F0-9ADC912979F5}" type="presOf" srcId="{E26B05E7-826F-4FEF-BA8C-C62232A3B8D7}" destId="{AC10ABAB-0423-4B04-B13D-B7416C613938}" srcOrd="0" destOrd="0" presId="urn:microsoft.com/office/officeart/2005/8/layout/chevron2"/>
    <dgm:cxn modelId="{29A975C8-544A-4B7A-A327-C73C60306307}" srcId="{F26268D9-7958-4D89-AED0-6BC1B77B97E0}" destId="{E26B05E7-826F-4FEF-BA8C-C62232A3B8D7}" srcOrd="0" destOrd="0" parTransId="{8E20BF60-CC30-42C6-819C-5A1AB98C59CC}" sibTransId="{62D8532F-16D7-49D2-AAB8-B3B24E2683E0}"/>
    <dgm:cxn modelId="{873931E1-1B49-4447-A08E-28FEF597DAB2}" srcId="{53187315-DD49-4169-AE5A-C57E2EBB2743}" destId="{903288A2-D1C1-40A3-A061-5C1C2BE0B3BA}" srcOrd="2" destOrd="0" parTransId="{74C40A1B-B580-425C-9DF2-4ADEF9FEC970}" sibTransId="{6B4F72BE-9BAF-4444-95A3-E0F0C581C9A5}"/>
    <dgm:cxn modelId="{313373E6-804D-48B9-BE16-28E90135CF49}" type="presOf" srcId="{D957FE45-66C0-4D06-B082-7E43499AE16D}" destId="{81D53F96-E8B5-4D97-939C-75C31B0DBF9E}" srcOrd="0" destOrd="0" presId="urn:microsoft.com/office/officeart/2005/8/layout/chevron2"/>
    <dgm:cxn modelId="{C81F2E45-A7C8-4A62-9873-EECE6518836D}" type="presParOf" srcId="{696D2391-A404-495C-9975-733A86554A66}" destId="{300F883D-78F3-4233-8390-5111614F96C1}" srcOrd="0" destOrd="0" presId="urn:microsoft.com/office/officeart/2005/8/layout/chevron2"/>
    <dgm:cxn modelId="{906A5D18-00D4-4171-99C6-50C3CC9CCADA}" type="presParOf" srcId="{300F883D-78F3-4233-8390-5111614F96C1}" destId="{81D53F96-E8B5-4D97-939C-75C31B0DBF9E}" srcOrd="0" destOrd="0" presId="urn:microsoft.com/office/officeart/2005/8/layout/chevron2"/>
    <dgm:cxn modelId="{FFF7EF6A-687C-4C29-AE66-CDB5130D6698}" type="presParOf" srcId="{300F883D-78F3-4233-8390-5111614F96C1}" destId="{BFE1E644-5615-4C1B-9F73-F9D5141D0D65}" srcOrd="1" destOrd="0" presId="urn:microsoft.com/office/officeart/2005/8/layout/chevron2"/>
    <dgm:cxn modelId="{2A30D66B-4F86-4424-A7AC-0E1FDC23CE3C}" type="presParOf" srcId="{696D2391-A404-495C-9975-733A86554A66}" destId="{233BEB54-A185-481E-9DA8-2ACA580888AE}" srcOrd="1" destOrd="0" presId="urn:microsoft.com/office/officeart/2005/8/layout/chevron2"/>
    <dgm:cxn modelId="{A1E42FA3-0D50-42EE-BDF1-5308A8CE6D99}" type="presParOf" srcId="{696D2391-A404-495C-9975-733A86554A66}" destId="{B6295DF9-0838-4C8C-BD78-30E627FA860F}" srcOrd="2" destOrd="0" presId="urn:microsoft.com/office/officeart/2005/8/layout/chevron2"/>
    <dgm:cxn modelId="{C3068B66-876F-4E8F-952F-B6BA9350EA2B}" type="presParOf" srcId="{B6295DF9-0838-4C8C-BD78-30E627FA860F}" destId="{2F4F67E0-07BA-4BC7-A2C0-63BD5A708531}" srcOrd="0" destOrd="0" presId="urn:microsoft.com/office/officeart/2005/8/layout/chevron2"/>
    <dgm:cxn modelId="{F66B8AD2-862F-45C5-B884-362307736A26}" type="presParOf" srcId="{B6295DF9-0838-4C8C-BD78-30E627FA860F}" destId="{AC10ABAB-0423-4B04-B13D-B7416C613938}" srcOrd="1" destOrd="0" presId="urn:microsoft.com/office/officeart/2005/8/layout/chevron2"/>
    <dgm:cxn modelId="{BE636FA2-B316-498F-8191-08769ED96375}" type="presParOf" srcId="{696D2391-A404-495C-9975-733A86554A66}" destId="{F62D35DE-9B85-4FB9-A6C6-10F9D5FE4F16}" srcOrd="3" destOrd="0" presId="urn:microsoft.com/office/officeart/2005/8/layout/chevron2"/>
    <dgm:cxn modelId="{0FA1E725-B6B8-4577-8396-D588ACAAA870}" type="presParOf" srcId="{696D2391-A404-495C-9975-733A86554A66}" destId="{D7515FCE-DC49-4DD9-9413-B86C4BE6FF9F}" srcOrd="4" destOrd="0" presId="urn:microsoft.com/office/officeart/2005/8/layout/chevron2"/>
    <dgm:cxn modelId="{4E36C3FB-70A8-4C65-862A-C300B16FDAA5}" type="presParOf" srcId="{D7515FCE-DC49-4DD9-9413-B86C4BE6FF9F}" destId="{097A9835-DCCA-47F7-BC9B-C2DA5067956F}" srcOrd="0" destOrd="0" presId="urn:microsoft.com/office/officeart/2005/8/layout/chevron2"/>
    <dgm:cxn modelId="{878E0701-D5BA-4745-8D90-20CAB260681B}" type="presParOf" srcId="{D7515FCE-DC49-4DD9-9413-B86C4BE6FF9F}" destId="{75B14F8B-0414-4146-8B1A-2DDB7CD1487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E4057F-820E-4E69-9252-E766DE26988B}" type="doc">
      <dgm:prSet loTypeId="urn:microsoft.com/office/officeart/2005/8/layout/chevron2" loCatId="list" qsTypeId="urn:microsoft.com/office/officeart/2005/8/quickstyle/simple1" qsCatId="simple" csTypeId="urn:microsoft.com/office/officeart/2005/8/colors/accent6_2" csCatId="accent6" phldr="1"/>
      <dgm:spPr/>
      <dgm:t>
        <a:bodyPr/>
        <a:lstStyle/>
        <a:p>
          <a:endParaRPr lang="en-US"/>
        </a:p>
      </dgm:t>
    </dgm:pt>
    <dgm:pt modelId="{27739621-6880-43DD-9955-60887C1A7E9A}" type="pres">
      <dgm:prSet presAssocID="{1DE4057F-820E-4E69-9252-E766DE26988B}" presName="linearFlow" presStyleCnt="0">
        <dgm:presLayoutVars>
          <dgm:dir/>
          <dgm:animLvl val="lvl"/>
          <dgm:resizeHandles val="exact"/>
        </dgm:presLayoutVars>
      </dgm:prSet>
      <dgm:spPr/>
    </dgm:pt>
  </dgm:ptLst>
  <dgm:cxnLst>
    <dgm:cxn modelId="{D6F2848C-6EED-4C7C-AF8E-7FDC00322E7B}" type="presOf" srcId="{1DE4057F-820E-4E69-9252-E766DE26988B}" destId="{27739621-6880-43DD-9955-60887C1A7E9A}" srcOrd="0"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187315-DD49-4169-AE5A-C57E2EBB274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F26268D9-7958-4D89-AED0-6BC1B77B97E0}">
      <dgm:prSet phldrT="[Text]"/>
      <dgm:spPr>
        <a:solidFill>
          <a:schemeClr val="accent5">
            <a:lumMod val="75000"/>
          </a:schemeClr>
        </a:solidFill>
      </dgm:spPr>
      <dgm:t>
        <a:bodyPr/>
        <a:lstStyle/>
        <a:p>
          <a:r>
            <a:rPr lang="en-US" dirty="0"/>
            <a:t>5. </a:t>
          </a:r>
        </a:p>
      </dgm:t>
    </dgm:pt>
    <dgm:pt modelId="{CB75D4D5-4FC3-474D-9688-B7A0D82EDA92}" type="parTrans" cxnId="{86112E13-925D-438B-A20D-E67E0BFEC247}">
      <dgm:prSet/>
      <dgm:spPr/>
      <dgm:t>
        <a:bodyPr/>
        <a:lstStyle/>
        <a:p>
          <a:endParaRPr lang="en-US"/>
        </a:p>
      </dgm:t>
    </dgm:pt>
    <dgm:pt modelId="{B396F840-CC6F-4438-91FC-E2629025EB7A}" type="sibTrans" cxnId="{86112E13-925D-438B-A20D-E67E0BFEC247}">
      <dgm:prSet/>
      <dgm:spPr/>
      <dgm:t>
        <a:bodyPr/>
        <a:lstStyle/>
        <a:p>
          <a:endParaRPr lang="en-US"/>
        </a:p>
      </dgm:t>
    </dgm:pt>
    <dgm:pt modelId="{903288A2-D1C1-40A3-A061-5C1C2BE0B3BA}">
      <dgm:prSet phldrT="[Text]"/>
      <dgm:spPr>
        <a:solidFill>
          <a:schemeClr val="accent5">
            <a:lumMod val="75000"/>
          </a:schemeClr>
        </a:solidFill>
      </dgm:spPr>
      <dgm:t>
        <a:bodyPr/>
        <a:lstStyle/>
        <a:p>
          <a:r>
            <a:rPr lang="en-US" dirty="0"/>
            <a:t>6.</a:t>
          </a:r>
        </a:p>
      </dgm:t>
    </dgm:pt>
    <dgm:pt modelId="{74C40A1B-B580-425C-9DF2-4ADEF9FEC970}" type="parTrans" cxnId="{873931E1-1B49-4447-A08E-28FEF597DAB2}">
      <dgm:prSet/>
      <dgm:spPr/>
      <dgm:t>
        <a:bodyPr/>
        <a:lstStyle/>
        <a:p>
          <a:endParaRPr lang="en-US"/>
        </a:p>
      </dgm:t>
    </dgm:pt>
    <dgm:pt modelId="{6B4F72BE-9BAF-4444-95A3-E0F0C581C9A5}" type="sibTrans" cxnId="{873931E1-1B49-4447-A08E-28FEF597DAB2}">
      <dgm:prSet/>
      <dgm:spPr/>
      <dgm:t>
        <a:bodyPr/>
        <a:lstStyle/>
        <a:p>
          <a:endParaRPr lang="en-US"/>
        </a:p>
      </dgm:t>
    </dgm:pt>
    <dgm:pt modelId="{D957FE45-66C0-4D06-B082-7E43499AE16D}">
      <dgm:prSet phldrT="[Text]"/>
      <dgm:spPr>
        <a:solidFill>
          <a:schemeClr val="accent5">
            <a:lumMod val="75000"/>
          </a:schemeClr>
        </a:solidFill>
      </dgm:spPr>
      <dgm:t>
        <a:bodyPr/>
        <a:lstStyle/>
        <a:p>
          <a:r>
            <a:rPr lang="en-US" dirty="0"/>
            <a:t>4.</a:t>
          </a:r>
        </a:p>
      </dgm:t>
    </dgm:pt>
    <dgm:pt modelId="{02633C60-6BC8-4755-A0BC-A95922284BE1}" type="sibTrans" cxnId="{A469109B-8E64-4C7C-92D4-61545BE85ACF}">
      <dgm:prSet/>
      <dgm:spPr/>
      <dgm:t>
        <a:bodyPr/>
        <a:lstStyle/>
        <a:p>
          <a:endParaRPr lang="en-US"/>
        </a:p>
      </dgm:t>
    </dgm:pt>
    <dgm:pt modelId="{FD322D74-A4F8-4A1B-A12B-879A8B37D108}" type="parTrans" cxnId="{A469109B-8E64-4C7C-92D4-61545BE85ACF}">
      <dgm:prSet/>
      <dgm:spPr/>
      <dgm:t>
        <a:bodyPr/>
        <a:lstStyle/>
        <a:p>
          <a:endParaRPr lang="en-US"/>
        </a:p>
      </dgm:t>
    </dgm:pt>
    <dgm:pt modelId="{E26B05E7-826F-4FEF-BA8C-C62232A3B8D7}">
      <dgm:prSet custT="1"/>
      <dgm:spPr>
        <a:ln>
          <a:solidFill>
            <a:schemeClr val="accent6">
              <a:lumMod val="40000"/>
              <a:lumOff val="60000"/>
            </a:schemeClr>
          </a:solidFill>
        </a:ln>
      </dgm:spPr>
      <dgm:t>
        <a:bodyPr/>
        <a:lstStyle/>
        <a:p>
          <a:pPr>
            <a:buFontTx/>
            <a:buNone/>
          </a:pPr>
          <a:r>
            <a:rPr lang="en-US" sz="2000" dirty="0">
              <a:latin typeface="Times New Roman" panose="02020603050405020304" pitchFamily="18" charset="0"/>
              <a:cs typeface="Times New Roman" panose="02020603050405020304" pitchFamily="18" charset="0"/>
            </a:rPr>
            <a:t>Classification techniques</a:t>
          </a:r>
        </a:p>
      </dgm:t>
    </dgm:pt>
    <dgm:pt modelId="{8E20BF60-CC30-42C6-819C-5A1AB98C59CC}" type="parTrans" cxnId="{29A975C8-544A-4B7A-A327-C73C60306307}">
      <dgm:prSet/>
      <dgm:spPr/>
      <dgm:t>
        <a:bodyPr/>
        <a:lstStyle/>
        <a:p>
          <a:endParaRPr lang="en-US"/>
        </a:p>
      </dgm:t>
    </dgm:pt>
    <dgm:pt modelId="{62D8532F-16D7-49D2-AAB8-B3B24E2683E0}" type="sibTrans" cxnId="{29A975C8-544A-4B7A-A327-C73C60306307}">
      <dgm:prSet/>
      <dgm:spPr/>
      <dgm:t>
        <a:bodyPr/>
        <a:lstStyle/>
        <a:p>
          <a:endParaRPr lang="en-US"/>
        </a:p>
      </dgm:t>
    </dgm:pt>
    <dgm:pt modelId="{B1DCD175-37F4-41B4-8DB2-EBE6DEFB9830}">
      <dgm:prSet custT="1"/>
      <dgm:spPr>
        <a:ln>
          <a:solidFill>
            <a:schemeClr val="accent6">
              <a:lumMod val="40000"/>
              <a:lumOff val="60000"/>
            </a:schemeClr>
          </a:solidFill>
        </a:ln>
      </dgm:spPr>
      <dgm:t>
        <a:bodyPr/>
        <a:lstStyle/>
        <a:p>
          <a:pPr>
            <a:buFontTx/>
            <a:buNone/>
          </a:pPr>
          <a:r>
            <a:rPr lang="en-US" sz="2000" dirty="0">
              <a:latin typeface="Times New Roman" panose="02020603050405020304" pitchFamily="18" charset="0"/>
              <a:cs typeface="Times New Roman" panose="02020603050405020304" pitchFamily="18" charset="0"/>
            </a:rPr>
            <a:t>Results</a:t>
          </a:r>
        </a:p>
      </dgm:t>
    </dgm:pt>
    <dgm:pt modelId="{191D6BF9-E25F-4CF6-80EA-D328C5516E1C}" type="parTrans" cxnId="{6B55DEAB-A676-4A03-B7F9-D0C2033A14AA}">
      <dgm:prSet/>
      <dgm:spPr/>
      <dgm:t>
        <a:bodyPr/>
        <a:lstStyle/>
        <a:p>
          <a:endParaRPr lang="en-US"/>
        </a:p>
      </dgm:t>
    </dgm:pt>
    <dgm:pt modelId="{D3755A39-14CB-4D6E-8AAD-6A9766D5FC0E}" type="sibTrans" cxnId="{6B55DEAB-A676-4A03-B7F9-D0C2033A14AA}">
      <dgm:prSet/>
      <dgm:spPr/>
      <dgm:t>
        <a:bodyPr/>
        <a:lstStyle/>
        <a:p>
          <a:endParaRPr lang="en-US"/>
        </a:p>
      </dgm:t>
    </dgm:pt>
    <dgm:pt modelId="{CC899E91-A804-45CF-B532-79736F3F2459}">
      <dgm:prSet custT="1"/>
      <dgm:spPr>
        <a:ln>
          <a:solidFill>
            <a:schemeClr val="accent6">
              <a:lumMod val="40000"/>
              <a:lumOff val="60000"/>
            </a:schemeClr>
          </a:solidFill>
        </a:ln>
      </dgm:spPr>
      <dgm:t>
        <a:bodyPr/>
        <a:lstStyle/>
        <a:p>
          <a:pPr>
            <a:buNone/>
          </a:pPr>
          <a:r>
            <a:rPr lang="en-US" sz="2000" dirty="0">
              <a:latin typeface="Times New Roman" panose="02020603050405020304" pitchFamily="18" charset="0"/>
              <a:cs typeface="Times New Roman" panose="02020603050405020304" pitchFamily="18" charset="0"/>
            </a:rPr>
            <a:t>Data Pre-processing</a:t>
          </a:r>
        </a:p>
      </dgm:t>
    </dgm:pt>
    <dgm:pt modelId="{3BD3C318-1490-4FD8-83C8-AA8029546E7F}" type="parTrans" cxnId="{EC00DFF9-9421-4A16-B0C8-3E3B90A35A28}">
      <dgm:prSet/>
      <dgm:spPr/>
      <dgm:t>
        <a:bodyPr/>
        <a:lstStyle/>
        <a:p>
          <a:endParaRPr lang="en-US"/>
        </a:p>
      </dgm:t>
    </dgm:pt>
    <dgm:pt modelId="{2D41B671-B57B-47DF-8B90-43E75C3131B8}" type="sibTrans" cxnId="{EC00DFF9-9421-4A16-B0C8-3E3B90A35A28}">
      <dgm:prSet/>
      <dgm:spPr/>
      <dgm:t>
        <a:bodyPr/>
        <a:lstStyle/>
        <a:p>
          <a:endParaRPr lang="en-US"/>
        </a:p>
      </dgm:t>
    </dgm:pt>
    <dgm:pt modelId="{696D2391-A404-495C-9975-733A86554A66}" type="pres">
      <dgm:prSet presAssocID="{53187315-DD49-4169-AE5A-C57E2EBB2743}" presName="linearFlow" presStyleCnt="0">
        <dgm:presLayoutVars>
          <dgm:dir/>
          <dgm:animLvl val="lvl"/>
          <dgm:resizeHandles val="exact"/>
        </dgm:presLayoutVars>
      </dgm:prSet>
      <dgm:spPr/>
    </dgm:pt>
    <dgm:pt modelId="{300F883D-78F3-4233-8390-5111614F96C1}" type="pres">
      <dgm:prSet presAssocID="{D957FE45-66C0-4D06-B082-7E43499AE16D}" presName="composite" presStyleCnt="0"/>
      <dgm:spPr/>
    </dgm:pt>
    <dgm:pt modelId="{81D53F96-E8B5-4D97-939C-75C31B0DBF9E}" type="pres">
      <dgm:prSet presAssocID="{D957FE45-66C0-4D06-B082-7E43499AE16D}" presName="parentText" presStyleLbl="alignNode1" presStyleIdx="0" presStyleCnt="3" custLinFactNeighborY="0">
        <dgm:presLayoutVars>
          <dgm:chMax val="1"/>
          <dgm:bulletEnabled val="1"/>
        </dgm:presLayoutVars>
      </dgm:prSet>
      <dgm:spPr/>
    </dgm:pt>
    <dgm:pt modelId="{BFE1E644-5615-4C1B-9F73-F9D5141D0D65}" type="pres">
      <dgm:prSet presAssocID="{D957FE45-66C0-4D06-B082-7E43499AE16D}" presName="descendantText" presStyleLbl="alignAcc1" presStyleIdx="0" presStyleCnt="3" custLinFactNeighborY="0">
        <dgm:presLayoutVars>
          <dgm:bulletEnabled val="1"/>
        </dgm:presLayoutVars>
      </dgm:prSet>
      <dgm:spPr/>
    </dgm:pt>
    <dgm:pt modelId="{233BEB54-A185-481E-9DA8-2ACA580888AE}" type="pres">
      <dgm:prSet presAssocID="{02633C60-6BC8-4755-A0BC-A95922284BE1}" presName="sp" presStyleCnt="0"/>
      <dgm:spPr/>
    </dgm:pt>
    <dgm:pt modelId="{B6295DF9-0838-4C8C-BD78-30E627FA860F}" type="pres">
      <dgm:prSet presAssocID="{F26268D9-7958-4D89-AED0-6BC1B77B97E0}" presName="composite" presStyleCnt="0"/>
      <dgm:spPr/>
    </dgm:pt>
    <dgm:pt modelId="{2F4F67E0-07BA-4BC7-A2C0-63BD5A708531}" type="pres">
      <dgm:prSet presAssocID="{F26268D9-7958-4D89-AED0-6BC1B77B97E0}" presName="parentText" presStyleLbl="alignNode1" presStyleIdx="1" presStyleCnt="3" custLinFactNeighborY="0">
        <dgm:presLayoutVars>
          <dgm:chMax val="1"/>
          <dgm:bulletEnabled val="1"/>
        </dgm:presLayoutVars>
      </dgm:prSet>
      <dgm:spPr/>
    </dgm:pt>
    <dgm:pt modelId="{AC10ABAB-0423-4B04-B13D-B7416C613938}" type="pres">
      <dgm:prSet presAssocID="{F26268D9-7958-4D89-AED0-6BC1B77B97E0}" presName="descendantText" presStyleLbl="alignAcc1" presStyleIdx="1" presStyleCnt="3" custLinFactNeighborY="861">
        <dgm:presLayoutVars>
          <dgm:bulletEnabled val="1"/>
        </dgm:presLayoutVars>
      </dgm:prSet>
      <dgm:spPr/>
    </dgm:pt>
    <dgm:pt modelId="{F62D35DE-9B85-4FB9-A6C6-10F9D5FE4F16}" type="pres">
      <dgm:prSet presAssocID="{B396F840-CC6F-4438-91FC-E2629025EB7A}" presName="sp" presStyleCnt="0"/>
      <dgm:spPr/>
    </dgm:pt>
    <dgm:pt modelId="{D7515FCE-DC49-4DD9-9413-B86C4BE6FF9F}" type="pres">
      <dgm:prSet presAssocID="{903288A2-D1C1-40A3-A061-5C1C2BE0B3BA}" presName="composite" presStyleCnt="0"/>
      <dgm:spPr/>
    </dgm:pt>
    <dgm:pt modelId="{097A9835-DCCA-47F7-BC9B-C2DA5067956F}" type="pres">
      <dgm:prSet presAssocID="{903288A2-D1C1-40A3-A061-5C1C2BE0B3BA}" presName="parentText" presStyleLbl="alignNode1" presStyleIdx="2" presStyleCnt="3" custLinFactNeighborY="0">
        <dgm:presLayoutVars>
          <dgm:chMax val="1"/>
          <dgm:bulletEnabled val="1"/>
        </dgm:presLayoutVars>
      </dgm:prSet>
      <dgm:spPr/>
    </dgm:pt>
    <dgm:pt modelId="{75B14F8B-0414-4146-8B1A-2DDB7CD14878}" type="pres">
      <dgm:prSet presAssocID="{903288A2-D1C1-40A3-A061-5C1C2BE0B3BA}" presName="descendantText" presStyleLbl="alignAcc1" presStyleIdx="2" presStyleCnt="3" custLinFactNeighborY="0">
        <dgm:presLayoutVars>
          <dgm:bulletEnabled val="1"/>
        </dgm:presLayoutVars>
      </dgm:prSet>
      <dgm:spPr/>
    </dgm:pt>
  </dgm:ptLst>
  <dgm:cxnLst>
    <dgm:cxn modelId="{86112E13-925D-438B-A20D-E67E0BFEC247}" srcId="{53187315-DD49-4169-AE5A-C57E2EBB2743}" destId="{F26268D9-7958-4D89-AED0-6BC1B77B97E0}" srcOrd="1" destOrd="0" parTransId="{CB75D4D5-4FC3-474D-9688-B7A0D82EDA92}" sibTransId="{B396F840-CC6F-4438-91FC-E2629025EB7A}"/>
    <dgm:cxn modelId="{989F9E14-88BF-4A86-B976-EBB463135D92}" type="presOf" srcId="{B1DCD175-37F4-41B4-8DB2-EBE6DEFB9830}" destId="{75B14F8B-0414-4146-8B1A-2DDB7CD14878}" srcOrd="0" destOrd="0" presId="urn:microsoft.com/office/officeart/2005/8/layout/chevron2"/>
    <dgm:cxn modelId="{30AF6421-6889-4943-9061-C53293846B1E}" type="presOf" srcId="{903288A2-D1C1-40A3-A061-5C1C2BE0B3BA}" destId="{097A9835-DCCA-47F7-BC9B-C2DA5067956F}" srcOrd="0" destOrd="0" presId="urn:microsoft.com/office/officeart/2005/8/layout/chevron2"/>
    <dgm:cxn modelId="{4CD63026-6F14-4FA1-BAFD-338BF9F3209E}" type="presOf" srcId="{F26268D9-7958-4D89-AED0-6BC1B77B97E0}" destId="{2F4F67E0-07BA-4BC7-A2C0-63BD5A708531}" srcOrd="0" destOrd="0" presId="urn:microsoft.com/office/officeart/2005/8/layout/chevron2"/>
    <dgm:cxn modelId="{2CC11F3D-9334-477D-9C65-DB5D6C851B76}" type="presOf" srcId="{53187315-DD49-4169-AE5A-C57E2EBB2743}" destId="{696D2391-A404-495C-9975-733A86554A66}" srcOrd="0" destOrd="0" presId="urn:microsoft.com/office/officeart/2005/8/layout/chevron2"/>
    <dgm:cxn modelId="{8EF07469-DC24-4B79-B9AF-D702542128CA}" type="presOf" srcId="{CC899E91-A804-45CF-B532-79736F3F2459}" destId="{BFE1E644-5615-4C1B-9F73-F9D5141D0D65}" srcOrd="0" destOrd="0" presId="urn:microsoft.com/office/officeart/2005/8/layout/chevron2"/>
    <dgm:cxn modelId="{A469109B-8E64-4C7C-92D4-61545BE85ACF}" srcId="{53187315-DD49-4169-AE5A-C57E2EBB2743}" destId="{D957FE45-66C0-4D06-B082-7E43499AE16D}" srcOrd="0" destOrd="0" parTransId="{FD322D74-A4F8-4A1B-A12B-879A8B37D108}" sibTransId="{02633C60-6BC8-4755-A0BC-A95922284BE1}"/>
    <dgm:cxn modelId="{B3D48AA7-7BDC-4157-98F0-9ADC912979F5}" type="presOf" srcId="{E26B05E7-826F-4FEF-BA8C-C62232A3B8D7}" destId="{AC10ABAB-0423-4B04-B13D-B7416C613938}" srcOrd="0" destOrd="0" presId="urn:microsoft.com/office/officeart/2005/8/layout/chevron2"/>
    <dgm:cxn modelId="{6B55DEAB-A676-4A03-B7F9-D0C2033A14AA}" srcId="{903288A2-D1C1-40A3-A061-5C1C2BE0B3BA}" destId="{B1DCD175-37F4-41B4-8DB2-EBE6DEFB9830}" srcOrd="0" destOrd="0" parTransId="{191D6BF9-E25F-4CF6-80EA-D328C5516E1C}" sibTransId="{D3755A39-14CB-4D6E-8AAD-6A9766D5FC0E}"/>
    <dgm:cxn modelId="{29A975C8-544A-4B7A-A327-C73C60306307}" srcId="{F26268D9-7958-4D89-AED0-6BC1B77B97E0}" destId="{E26B05E7-826F-4FEF-BA8C-C62232A3B8D7}" srcOrd="0" destOrd="0" parTransId="{8E20BF60-CC30-42C6-819C-5A1AB98C59CC}" sibTransId="{62D8532F-16D7-49D2-AAB8-B3B24E2683E0}"/>
    <dgm:cxn modelId="{873931E1-1B49-4447-A08E-28FEF597DAB2}" srcId="{53187315-DD49-4169-AE5A-C57E2EBB2743}" destId="{903288A2-D1C1-40A3-A061-5C1C2BE0B3BA}" srcOrd="2" destOrd="0" parTransId="{74C40A1B-B580-425C-9DF2-4ADEF9FEC970}" sibTransId="{6B4F72BE-9BAF-4444-95A3-E0F0C581C9A5}"/>
    <dgm:cxn modelId="{313373E6-804D-48B9-BE16-28E90135CF49}" type="presOf" srcId="{D957FE45-66C0-4D06-B082-7E43499AE16D}" destId="{81D53F96-E8B5-4D97-939C-75C31B0DBF9E}" srcOrd="0" destOrd="0" presId="urn:microsoft.com/office/officeart/2005/8/layout/chevron2"/>
    <dgm:cxn modelId="{EC00DFF9-9421-4A16-B0C8-3E3B90A35A28}" srcId="{D957FE45-66C0-4D06-B082-7E43499AE16D}" destId="{CC899E91-A804-45CF-B532-79736F3F2459}" srcOrd="0" destOrd="0" parTransId="{3BD3C318-1490-4FD8-83C8-AA8029546E7F}" sibTransId="{2D41B671-B57B-47DF-8B90-43E75C3131B8}"/>
    <dgm:cxn modelId="{C81F2E45-A7C8-4A62-9873-EECE6518836D}" type="presParOf" srcId="{696D2391-A404-495C-9975-733A86554A66}" destId="{300F883D-78F3-4233-8390-5111614F96C1}" srcOrd="0" destOrd="0" presId="urn:microsoft.com/office/officeart/2005/8/layout/chevron2"/>
    <dgm:cxn modelId="{906A5D18-00D4-4171-99C6-50C3CC9CCADA}" type="presParOf" srcId="{300F883D-78F3-4233-8390-5111614F96C1}" destId="{81D53F96-E8B5-4D97-939C-75C31B0DBF9E}" srcOrd="0" destOrd="0" presId="urn:microsoft.com/office/officeart/2005/8/layout/chevron2"/>
    <dgm:cxn modelId="{FFF7EF6A-687C-4C29-AE66-CDB5130D6698}" type="presParOf" srcId="{300F883D-78F3-4233-8390-5111614F96C1}" destId="{BFE1E644-5615-4C1B-9F73-F9D5141D0D65}" srcOrd="1" destOrd="0" presId="urn:microsoft.com/office/officeart/2005/8/layout/chevron2"/>
    <dgm:cxn modelId="{2A30D66B-4F86-4424-A7AC-0E1FDC23CE3C}" type="presParOf" srcId="{696D2391-A404-495C-9975-733A86554A66}" destId="{233BEB54-A185-481E-9DA8-2ACA580888AE}" srcOrd="1" destOrd="0" presId="urn:microsoft.com/office/officeart/2005/8/layout/chevron2"/>
    <dgm:cxn modelId="{A1E42FA3-0D50-42EE-BDF1-5308A8CE6D99}" type="presParOf" srcId="{696D2391-A404-495C-9975-733A86554A66}" destId="{B6295DF9-0838-4C8C-BD78-30E627FA860F}" srcOrd="2" destOrd="0" presId="urn:microsoft.com/office/officeart/2005/8/layout/chevron2"/>
    <dgm:cxn modelId="{C3068B66-876F-4E8F-952F-B6BA9350EA2B}" type="presParOf" srcId="{B6295DF9-0838-4C8C-BD78-30E627FA860F}" destId="{2F4F67E0-07BA-4BC7-A2C0-63BD5A708531}" srcOrd="0" destOrd="0" presId="urn:microsoft.com/office/officeart/2005/8/layout/chevron2"/>
    <dgm:cxn modelId="{F66B8AD2-862F-45C5-B884-362307736A26}" type="presParOf" srcId="{B6295DF9-0838-4C8C-BD78-30E627FA860F}" destId="{AC10ABAB-0423-4B04-B13D-B7416C613938}" srcOrd="1" destOrd="0" presId="urn:microsoft.com/office/officeart/2005/8/layout/chevron2"/>
    <dgm:cxn modelId="{BE636FA2-B316-498F-8191-08769ED96375}" type="presParOf" srcId="{696D2391-A404-495C-9975-733A86554A66}" destId="{F62D35DE-9B85-4FB9-A6C6-10F9D5FE4F16}" srcOrd="3" destOrd="0" presId="urn:microsoft.com/office/officeart/2005/8/layout/chevron2"/>
    <dgm:cxn modelId="{0FA1E725-B6B8-4577-8396-D588ACAAA870}" type="presParOf" srcId="{696D2391-A404-495C-9975-733A86554A66}" destId="{D7515FCE-DC49-4DD9-9413-B86C4BE6FF9F}" srcOrd="4" destOrd="0" presId="urn:microsoft.com/office/officeart/2005/8/layout/chevron2"/>
    <dgm:cxn modelId="{4E36C3FB-70A8-4C65-862A-C300B16FDAA5}" type="presParOf" srcId="{D7515FCE-DC49-4DD9-9413-B86C4BE6FF9F}" destId="{097A9835-DCCA-47F7-BC9B-C2DA5067956F}" srcOrd="0" destOrd="0" presId="urn:microsoft.com/office/officeart/2005/8/layout/chevron2"/>
    <dgm:cxn modelId="{878E0701-D5BA-4745-8D90-20CAB260681B}" type="presParOf" srcId="{D7515FCE-DC49-4DD9-9413-B86C4BE6FF9F}" destId="{75B14F8B-0414-4146-8B1A-2DDB7CD14878}"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53F96-E8B5-4D97-939C-75C31B0DBF9E}">
      <dsp:nvSpPr>
        <dsp:cNvPr id="0" name=""/>
        <dsp:cNvSpPr/>
      </dsp:nvSpPr>
      <dsp:spPr>
        <a:xfrm rot="5400000">
          <a:off x="-127571" y="128676"/>
          <a:ext cx="850478" cy="595335"/>
        </a:xfrm>
        <a:prstGeom prst="chevron">
          <a:avLst/>
        </a:prstGeom>
        <a:solidFill>
          <a:schemeClr val="accent5">
            <a:lumMod val="7500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a:t>
          </a:r>
        </a:p>
      </dsp:txBody>
      <dsp:txXfrm rot="-5400000">
        <a:off x="1" y="298773"/>
        <a:ext cx="595335" cy="255143"/>
      </dsp:txXfrm>
    </dsp:sp>
    <dsp:sp modelId="{BFE1E644-5615-4C1B-9F73-F9D5141D0D65}">
      <dsp:nvSpPr>
        <dsp:cNvPr id="0" name=""/>
        <dsp:cNvSpPr/>
      </dsp:nvSpPr>
      <dsp:spPr>
        <a:xfrm rot="5400000">
          <a:off x="2227134" y="-1630695"/>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kern="1200" dirty="0">
              <a:latin typeface="Times New Roman" panose="02020603050405020304" pitchFamily="18" charset="0"/>
              <a:cs typeface="Times New Roman" panose="02020603050405020304" pitchFamily="18" charset="0"/>
            </a:rPr>
            <a:t>Overview</a:t>
          </a:r>
        </a:p>
      </dsp:txBody>
      <dsp:txXfrm rot="-5400000">
        <a:off x="595335" y="28090"/>
        <a:ext cx="3789424" cy="498839"/>
      </dsp:txXfrm>
    </dsp:sp>
    <dsp:sp modelId="{2F4F67E0-07BA-4BC7-A2C0-63BD5A708531}">
      <dsp:nvSpPr>
        <dsp:cNvPr id="0" name=""/>
        <dsp:cNvSpPr/>
      </dsp:nvSpPr>
      <dsp:spPr>
        <a:xfrm rot="5400000">
          <a:off x="-127571" y="800554"/>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 </a:t>
          </a:r>
        </a:p>
      </dsp:txBody>
      <dsp:txXfrm rot="-5400000">
        <a:off x="1" y="970651"/>
        <a:ext cx="595335" cy="255143"/>
      </dsp:txXfrm>
    </dsp:sp>
    <dsp:sp modelId="{AC10ABAB-0423-4B04-B13D-B7416C613938}">
      <dsp:nvSpPr>
        <dsp:cNvPr id="0" name=""/>
        <dsp:cNvSpPr/>
      </dsp:nvSpPr>
      <dsp:spPr>
        <a:xfrm rot="5400000">
          <a:off x="2227134" y="-954056"/>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kern="1200" dirty="0">
              <a:latin typeface="Times New Roman" panose="02020603050405020304" pitchFamily="18" charset="0"/>
              <a:cs typeface="Times New Roman" panose="02020603050405020304" pitchFamily="18" charset="0"/>
            </a:rPr>
            <a:t>Data analysis</a:t>
          </a:r>
        </a:p>
      </dsp:txBody>
      <dsp:txXfrm rot="-5400000">
        <a:off x="595335" y="704729"/>
        <a:ext cx="3789424" cy="498839"/>
      </dsp:txXfrm>
    </dsp:sp>
    <dsp:sp modelId="{097A9835-DCCA-47F7-BC9B-C2DA5067956F}">
      <dsp:nvSpPr>
        <dsp:cNvPr id="0" name=""/>
        <dsp:cNvSpPr/>
      </dsp:nvSpPr>
      <dsp:spPr>
        <a:xfrm rot="5400000">
          <a:off x="-127571" y="1472433"/>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3.</a:t>
          </a:r>
        </a:p>
      </dsp:txBody>
      <dsp:txXfrm rot="-5400000">
        <a:off x="1" y="1642530"/>
        <a:ext cx="595335" cy="255143"/>
      </dsp:txXfrm>
    </dsp:sp>
    <dsp:sp modelId="{75B14F8B-0414-4146-8B1A-2DDB7CD14878}">
      <dsp:nvSpPr>
        <dsp:cNvPr id="0" name=""/>
        <dsp:cNvSpPr/>
      </dsp:nvSpPr>
      <dsp:spPr>
        <a:xfrm rot="5400000">
          <a:off x="2227134" y="-286938"/>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imes New Roman" panose="02020603050405020304" pitchFamily="18" charset="0"/>
              <a:cs typeface="Times New Roman" panose="02020603050405020304" pitchFamily="18" charset="0"/>
            </a:rPr>
            <a:t>Data visualization</a:t>
          </a:r>
        </a:p>
      </dsp:txBody>
      <dsp:txXfrm rot="-5400000">
        <a:off x="595335" y="1371847"/>
        <a:ext cx="3789424" cy="4988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53F96-E8B5-4D97-939C-75C31B0DBF9E}">
      <dsp:nvSpPr>
        <dsp:cNvPr id="0" name=""/>
        <dsp:cNvSpPr/>
      </dsp:nvSpPr>
      <dsp:spPr>
        <a:xfrm rot="5400000">
          <a:off x="-127571" y="128676"/>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4.</a:t>
          </a:r>
        </a:p>
      </dsp:txBody>
      <dsp:txXfrm rot="-5400000">
        <a:off x="1" y="298773"/>
        <a:ext cx="595335" cy="255143"/>
      </dsp:txXfrm>
    </dsp:sp>
    <dsp:sp modelId="{BFE1E644-5615-4C1B-9F73-F9D5141D0D65}">
      <dsp:nvSpPr>
        <dsp:cNvPr id="0" name=""/>
        <dsp:cNvSpPr/>
      </dsp:nvSpPr>
      <dsp:spPr>
        <a:xfrm rot="5400000">
          <a:off x="2227134" y="-1630695"/>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imes New Roman" panose="02020603050405020304" pitchFamily="18" charset="0"/>
              <a:cs typeface="Times New Roman" panose="02020603050405020304" pitchFamily="18" charset="0"/>
            </a:rPr>
            <a:t>Data Pre-processing</a:t>
          </a:r>
        </a:p>
      </dsp:txBody>
      <dsp:txXfrm rot="-5400000">
        <a:off x="595335" y="28090"/>
        <a:ext cx="3789424" cy="498839"/>
      </dsp:txXfrm>
    </dsp:sp>
    <dsp:sp modelId="{2F4F67E0-07BA-4BC7-A2C0-63BD5A708531}">
      <dsp:nvSpPr>
        <dsp:cNvPr id="0" name=""/>
        <dsp:cNvSpPr/>
      </dsp:nvSpPr>
      <dsp:spPr>
        <a:xfrm rot="5400000">
          <a:off x="-127571" y="800554"/>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 </a:t>
          </a:r>
        </a:p>
      </dsp:txBody>
      <dsp:txXfrm rot="-5400000">
        <a:off x="1" y="970651"/>
        <a:ext cx="595335" cy="255143"/>
      </dsp:txXfrm>
    </dsp:sp>
    <dsp:sp modelId="{AC10ABAB-0423-4B04-B13D-B7416C613938}">
      <dsp:nvSpPr>
        <dsp:cNvPr id="0" name=""/>
        <dsp:cNvSpPr/>
      </dsp:nvSpPr>
      <dsp:spPr>
        <a:xfrm rot="5400000">
          <a:off x="2227134" y="-954056"/>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kern="1200" dirty="0">
              <a:latin typeface="Times New Roman" panose="02020603050405020304" pitchFamily="18" charset="0"/>
              <a:cs typeface="Times New Roman" panose="02020603050405020304" pitchFamily="18" charset="0"/>
            </a:rPr>
            <a:t>Classification techniques</a:t>
          </a:r>
        </a:p>
      </dsp:txBody>
      <dsp:txXfrm rot="-5400000">
        <a:off x="595335" y="704729"/>
        <a:ext cx="3789424" cy="498839"/>
      </dsp:txXfrm>
    </dsp:sp>
    <dsp:sp modelId="{097A9835-DCCA-47F7-BC9B-C2DA5067956F}">
      <dsp:nvSpPr>
        <dsp:cNvPr id="0" name=""/>
        <dsp:cNvSpPr/>
      </dsp:nvSpPr>
      <dsp:spPr>
        <a:xfrm rot="5400000">
          <a:off x="-127571" y="1472433"/>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6.</a:t>
          </a:r>
        </a:p>
      </dsp:txBody>
      <dsp:txXfrm rot="-5400000">
        <a:off x="1" y="1642530"/>
        <a:ext cx="595335" cy="255143"/>
      </dsp:txXfrm>
    </dsp:sp>
    <dsp:sp modelId="{75B14F8B-0414-4146-8B1A-2DDB7CD14878}">
      <dsp:nvSpPr>
        <dsp:cNvPr id="0" name=""/>
        <dsp:cNvSpPr/>
      </dsp:nvSpPr>
      <dsp:spPr>
        <a:xfrm rot="5400000">
          <a:off x="2227134" y="-286938"/>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kern="1200" dirty="0">
              <a:latin typeface="Times New Roman" panose="02020603050405020304" pitchFamily="18" charset="0"/>
              <a:cs typeface="Times New Roman" panose="02020603050405020304" pitchFamily="18" charset="0"/>
            </a:rPr>
            <a:t>Results</a:t>
          </a:r>
        </a:p>
      </dsp:txBody>
      <dsp:txXfrm rot="-5400000">
        <a:off x="595335" y="1371847"/>
        <a:ext cx="3789424" cy="4988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2373AF-25A5-7F4D-BE76-0D04B06EC3AC}"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2373AF-25A5-7F4D-BE76-0D04B06EC3AC}"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2373AF-25A5-7F4D-BE76-0D04B06EC3AC}"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373AF-25A5-7F4D-BE76-0D04B06EC3AC}"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2373AF-25A5-7F4D-BE76-0D04B06EC3AC}"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2373AF-25A5-7F4D-BE76-0D04B06EC3AC}"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2373AF-25A5-7F4D-BE76-0D04B06EC3AC}" type="datetimeFigureOut">
              <a:rPr lang="en-US" smtClean="0"/>
              <a:t>4/11/2019</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F9C1F-DB74-1E4B-8839-30A600129FD3}" type="slidenum">
              <a:rPr lang="en-US" smtClean="0"/>
              <a:t>‹#›</a:t>
            </a:fld>
            <a:endParaRPr lang="en-US"/>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walmart-recruiting-trip-type-classification"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C PPT Template 16.9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Tree>
    <p:extLst>
      <p:ext uri="{BB962C8B-B14F-4D97-AF65-F5344CB8AC3E}">
        <p14:creationId xmlns:p14="http://schemas.microsoft.com/office/powerpoint/2010/main" val="407252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246195"/>
            <a:ext cx="7115472" cy="725160"/>
          </a:xfrm>
        </p:spPr>
        <p:txBody>
          <a:bodyPr>
            <a:noAutofit/>
          </a:bodyPr>
          <a:lstStyle/>
          <a:p>
            <a:r>
              <a:rPr lang="en-IN" dirty="0"/>
              <a:t>Feature: Departments Vs Return count</a:t>
            </a:r>
            <a:endParaRPr lang="en-IN" dirty="0">
              <a:cs typeface="Calibri Light"/>
            </a:endParaRPr>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dirty="0"/>
              <a:t>OBSERVATIONS:</a:t>
            </a:r>
          </a:p>
          <a:p>
            <a:r>
              <a:rPr lang="en-IN" sz="2000" dirty="0">
                <a:cs typeface="Calibri"/>
              </a:rPr>
              <a:t>This chart shows the frequency/count of returned items of each department.</a:t>
            </a:r>
          </a:p>
          <a:p>
            <a:r>
              <a:rPr lang="en-IN" sz="2000" dirty="0">
                <a:cs typeface="Calibri"/>
              </a:rPr>
              <a:t>We observed that, products from the department "FINANCIAL SERVICES" are seems to be returned most to store by customers.</a:t>
            </a:r>
          </a:p>
        </p:txBody>
      </p:sp>
      <p:pic>
        <p:nvPicPr>
          <p:cNvPr id="8" name="Content Placeholder 7">
            <a:extLst>
              <a:ext uri="{FF2B5EF4-FFF2-40B4-BE49-F238E27FC236}">
                <a16:creationId xmlns:a16="http://schemas.microsoft.com/office/drawing/2014/main" id="{A1AA0531-FA12-4DE2-9D95-ABA286A84E6C}"/>
              </a:ext>
            </a:extLst>
          </p:cNvPr>
          <p:cNvPicPr>
            <a:picLocks noGrp="1" noChangeAspect="1"/>
          </p:cNvPicPr>
          <p:nvPr>
            <p:ph idx="1"/>
          </p:nvPr>
        </p:nvPicPr>
        <p:blipFill>
          <a:blip r:embed="rId2"/>
          <a:stretch>
            <a:fillRect/>
          </a:stretch>
        </p:blipFill>
        <p:spPr>
          <a:xfrm>
            <a:off x="5183188" y="1750079"/>
            <a:ext cx="6172200" cy="3348317"/>
          </a:xfrm>
        </p:spPr>
      </p:pic>
      <p:cxnSp>
        <p:nvCxnSpPr>
          <p:cNvPr id="3" name="Straight Arrow Connector 2">
            <a:extLst>
              <a:ext uri="{FF2B5EF4-FFF2-40B4-BE49-F238E27FC236}">
                <a16:creationId xmlns:a16="http://schemas.microsoft.com/office/drawing/2014/main" id="{42E40EE0-85E8-4638-88F3-D576D1D94F0B}"/>
              </a:ext>
            </a:extLst>
          </p:cNvPr>
          <p:cNvCxnSpPr/>
          <p:nvPr/>
        </p:nvCxnSpPr>
        <p:spPr>
          <a:xfrm flipV="1">
            <a:off x="4401931" y="2406373"/>
            <a:ext cx="2902225" cy="38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713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dirty="0"/>
              <a:t>Feature: </a:t>
            </a:r>
            <a:r>
              <a:rPr lang="en-IN" dirty="0" err="1"/>
              <a:t>ScanCount</a:t>
            </a:r>
            <a:endParaRPr lang="en-IN" dirty="0"/>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dirty="0"/>
              <a:t>OBSERVATIONS:</a:t>
            </a:r>
          </a:p>
          <a:p>
            <a:r>
              <a:rPr lang="en-IN" sz="2000" dirty="0">
                <a:cs typeface="Calibri"/>
              </a:rPr>
              <a:t>The chart shows the frequency/count of </a:t>
            </a:r>
            <a:r>
              <a:rPr lang="en-IN" sz="2000" dirty="0" err="1">
                <a:cs typeface="Calibri"/>
              </a:rPr>
              <a:t>ScanCount</a:t>
            </a:r>
            <a:r>
              <a:rPr lang="en-IN" sz="2000" dirty="0">
                <a:cs typeface="Calibri"/>
              </a:rPr>
              <a:t> feature. This means the number of times an item has been scanned.</a:t>
            </a:r>
          </a:p>
          <a:p>
            <a:r>
              <a:rPr lang="en-IN" sz="2000" dirty="0">
                <a:cs typeface="Calibri"/>
              </a:rPr>
              <a:t>We observed that, most of the products sold, have a scan count of 1.</a:t>
            </a:r>
          </a:p>
        </p:txBody>
      </p:sp>
      <p:pic>
        <p:nvPicPr>
          <p:cNvPr id="8" name="Content Placeholder 7">
            <a:extLst>
              <a:ext uri="{FF2B5EF4-FFF2-40B4-BE49-F238E27FC236}">
                <a16:creationId xmlns:a16="http://schemas.microsoft.com/office/drawing/2014/main" id="{6544389F-A6BA-4BAA-994D-D9636713B68C}"/>
              </a:ext>
            </a:extLst>
          </p:cNvPr>
          <p:cNvPicPr>
            <a:picLocks noGrp="1" noChangeAspect="1"/>
          </p:cNvPicPr>
          <p:nvPr>
            <p:ph idx="1"/>
          </p:nvPr>
        </p:nvPicPr>
        <p:blipFill>
          <a:blip r:embed="rId2"/>
          <a:stretch>
            <a:fillRect/>
          </a:stretch>
        </p:blipFill>
        <p:spPr>
          <a:xfrm>
            <a:off x="5183188" y="1197203"/>
            <a:ext cx="6172200" cy="4454068"/>
          </a:xfrm>
        </p:spPr>
      </p:pic>
      <p:cxnSp>
        <p:nvCxnSpPr>
          <p:cNvPr id="3" name="Straight Arrow Connector 2">
            <a:extLst>
              <a:ext uri="{FF2B5EF4-FFF2-40B4-BE49-F238E27FC236}">
                <a16:creationId xmlns:a16="http://schemas.microsoft.com/office/drawing/2014/main" id="{9579EEA3-430D-4A1F-9B34-57593F2B7CF7}"/>
              </a:ext>
            </a:extLst>
          </p:cNvPr>
          <p:cNvCxnSpPr/>
          <p:nvPr/>
        </p:nvCxnSpPr>
        <p:spPr>
          <a:xfrm flipV="1">
            <a:off x="4412975" y="2273852"/>
            <a:ext cx="2858051"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07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dirty="0"/>
              <a:t>Feature: </a:t>
            </a:r>
            <a:r>
              <a:rPr lang="en-IN" dirty="0" err="1"/>
              <a:t>VisitNumber</a:t>
            </a:r>
            <a:endParaRPr lang="en-IN" dirty="0"/>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dirty="0"/>
              <a:t>OBSERVATIONS:</a:t>
            </a:r>
          </a:p>
          <a:p>
            <a:r>
              <a:rPr lang="en-IN" sz="2000" dirty="0">
                <a:cs typeface="Calibri"/>
              </a:rPr>
              <a:t>This chart shows the frequency/count of items in each transaction (</a:t>
            </a:r>
            <a:r>
              <a:rPr lang="en-IN" sz="2000" dirty="0" err="1">
                <a:cs typeface="Calibri"/>
              </a:rPr>
              <a:t>VisitNumber</a:t>
            </a:r>
            <a:r>
              <a:rPr lang="en-IN" sz="2000" dirty="0">
                <a:cs typeface="Calibri"/>
              </a:rPr>
              <a:t>).</a:t>
            </a:r>
          </a:p>
        </p:txBody>
      </p:sp>
      <p:pic>
        <p:nvPicPr>
          <p:cNvPr id="8" name="Content Placeholder 7">
            <a:extLst>
              <a:ext uri="{FF2B5EF4-FFF2-40B4-BE49-F238E27FC236}">
                <a16:creationId xmlns:a16="http://schemas.microsoft.com/office/drawing/2014/main" id="{971A2ADF-77E0-4326-A443-992E5A376D11}"/>
              </a:ext>
            </a:extLst>
          </p:cNvPr>
          <p:cNvPicPr>
            <a:picLocks noGrp="1" noChangeAspect="1"/>
          </p:cNvPicPr>
          <p:nvPr>
            <p:ph idx="1"/>
          </p:nvPr>
        </p:nvPicPr>
        <p:blipFill>
          <a:blip r:embed="rId2"/>
          <a:stretch>
            <a:fillRect/>
          </a:stretch>
        </p:blipFill>
        <p:spPr>
          <a:xfrm>
            <a:off x="5183188" y="1197203"/>
            <a:ext cx="6172200" cy="4454068"/>
          </a:xfrm>
        </p:spPr>
      </p:pic>
    </p:spTree>
    <p:extLst>
      <p:ext uri="{BB962C8B-B14F-4D97-AF65-F5344CB8AC3E}">
        <p14:creationId xmlns:p14="http://schemas.microsoft.com/office/powerpoint/2010/main" val="159462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D6C7-B667-4EBB-ACC3-B5FF9EE8437D}"/>
              </a:ext>
            </a:extLst>
          </p:cNvPr>
          <p:cNvSpPr>
            <a:spLocks noGrp="1"/>
          </p:cNvSpPr>
          <p:nvPr>
            <p:ph type="title"/>
          </p:nvPr>
        </p:nvSpPr>
        <p:spPr>
          <a:xfrm>
            <a:off x="310718" y="186431"/>
            <a:ext cx="11576482" cy="5078027"/>
          </a:xfrm>
        </p:spPr>
        <p:txBody>
          <a:bodyPr vert="horz" lIns="91440" tIns="45720" rIns="91440" bIns="45720" rtlCol="0" anchor="t">
            <a:normAutofit fontScale="90000"/>
          </a:bodyPr>
          <a:lstStyle/>
          <a:p>
            <a:br>
              <a:rPr lang="en-IN" sz="3200" dirty="0"/>
            </a:br>
            <a:br>
              <a:rPr lang="en-IN" sz="3200" dirty="0"/>
            </a:br>
            <a:br>
              <a:rPr lang="en-IN" sz="3200" dirty="0"/>
            </a:br>
            <a:r>
              <a:rPr lang="en-IN" sz="2000" dirty="0"/>
              <a:t>We removed all the samples having NA values for the “</a:t>
            </a:r>
            <a:r>
              <a:rPr lang="en-IN" sz="2000" dirty="0" err="1"/>
              <a:t>TripType</a:t>
            </a:r>
            <a:r>
              <a:rPr lang="en-IN" sz="2000" dirty="0"/>
              <a:t>” feature in the dataset since the number of samples with unfilled values were equivalent to the number of NA values for the “</a:t>
            </a:r>
            <a:r>
              <a:rPr lang="en-IN" sz="2000" dirty="0" err="1"/>
              <a:t>TripType</a:t>
            </a:r>
            <a:r>
              <a:rPr lang="en-IN" sz="2000" dirty="0"/>
              <a:t>” feature.</a:t>
            </a:r>
            <a:br>
              <a:rPr lang="en-IN" sz="2000" dirty="0"/>
            </a:br>
            <a:br>
              <a:rPr lang="en-IN" sz="2000" dirty="0"/>
            </a:br>
            <a:r>
              <a:rPr lang="en-IN" sz="2000" dirty="0"/>
              <a:t>Number of NA samples removed from Train Data: 4129</a:t>
            </a:r>
            <a:br>
              <a:rPr lang="en-IN" sz="2000" dirty="0"/>
            </a:br>
            <a:r>
              <a:rPr lang="en-IN" sz="2000" dirty="0"/>
              <a:t>Train Data (shape): 642925 x 7</a:t>
            </a:r>
            <a:br>
              <a:rPr lang="en-IN" sz="2000" dirty="0"/>
            </a:br>
            <a:br>
              <a:rPr lang="en-IN" sz="2000" dirty="0"/>
            </a:br>
            <a:r>
              <a:rPr lang="en-IN" sz="2000" b="1" dirty="0"/>
              <a:t>DATA SPLITTING (Train Data)</a:t>
            </a:r>
            <a:br>
              <a:rPr lang="en-IN" sz="2000" b="1" dirty="0"/>
            </a:br>
            <a:r>
              <a:rPr lang="en-IN" sz="2000" dirty="0"/>
              <a:t>Due to the unlabelled Test dataset, we divided the Train dataset for model validation. Train data set was divided in 80:20 ratio by randomly selecting the samples from the dataset. </a:t>
            </a:r>
            <a:br>
              <a:rPr lang="en-IN" sz="2000" dirty="0"/>
            </a:br>
            <a:br>
              <a:rPr lang="en-IN" sz="2000" dirty="0"/>
            </a:br>
            <a:r>
              <a:rPr lang="en-IN" sz="2000" dirty="0"/>
              <a:t>New Dataset shape:</a:t>
            </a:r>
            <a:br>
              <a:rPr lang="en-IN" sz="2000" dirty="0"/>
            </a:br>
            <a:r>
              <a:rPr lang="en-IN" sz="2000" dirty="0"/>
              <a:t>Train Data (shape): 514341 x 7</a:t>
            </a:r>
            <a:br>
              <a:rPr lang="en-IN" sz="2000" dirty="0"/>
            </a:br>
            <a:r>
              <a:rPr lang="en-IN" sz="2000" dirty="0"/>
              <a:t>Test Data (shape): 128584 x 7</a:t>
            </a:r>
            <a:br>
              <a:rPr lang="en-IN" sz="2000" dirty="0"/>
            </a:br>
            <a:br>
              <a:rPr lang="en-IN" sz="2000" dirty="0"/>
            </a:br>
            <a:br>
              <a:rPr lang="en-IN" sz="2000" dirty="0"/>
            </a:br>
            <a:br>
              <a:rPr lang="en-IN" sz="4000" dirty="0"/>
            </a:br>
            <a:br>
              <a:rPr lang="en-IN" sz="4000" dirty="0"/>
            </a:br>
            <a:br>
              <a:rPr lang="en-IN" sz="4000" dirty="0"/>
            </a:br>
            <a:br>
              <a:rPr lang="en-IN" sz="4000" dirty="0"/>
            </a:br>
            <a:endParaRPr lang="en-IN" sz="4000" dirty="0"/>
          </a:p>
        </p:txBody>
      </p:sp>
      <p:sp>
        <p:nvSpPr>
          <p:cNvPr id="3" name="Rectangle 2">
            <a:extLst>
              <a:ext uri="{FF2B5EF4-FFF2-40B4-BE49-F238E27FC236}">
                <a16:creationId xmlns:a16="http://schemas.microsoft.com/office/drawing/2014/main" id="{5FC793BA-DB12-4270-B2B6-073674E25F48}"/>
              </a:ext>
            </a:extLst>
          </p:cNvPr>
          <p:cNvSpPr/>
          <p:nvPr/>
        </p:nvSpPr>
        <p:spPr>
          <a:xfrm>
            <a:off x="1550913" y="194262"/>
            <a:ext cx="8536200"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latin typeface="Times New Roman"/>
                <a:cs typeface="Calibri"/>
              </a:rPr>
              <a:t>Dataset Pre-Processing</a:t>
            </a:r>
            <a:endParaRPr lang="en-US" sz="2400" dirty="0">
              <a:latin typeface="Times New Roman"/>
              <a:cs typeface="Times New Roman"/>
            </a:endParaRPr>
          </a:p>
        </p:txBody>
      </p:sp>
    </p:spTree>
    <p:extLst>
      <p:ext uri="{BB962C8B-B14F-4D97-AF65-F5344CB8AC3E}">
        <p14:creationId xmlns:p14="http://schemas.microsoft.com/office/powerpoint/2010/main" val="48879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a:t>FEATURE SELECTION</a:t>
            </a:r>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a:t>OBSERVATIONS:</a:t>
            </a:r>
          </a:p>
          <a:p>
            <a:r>
              <a:rPr lang="en-IN" sz="2000" u="sng">
                <a:cs typeface="Calibri"/>
              </a:rPr>
              <a:t>Correlation Filter</a:t>
            </a:r>
            <a:endParaRPr lang="en-IN" sz="2000" u="sng"/>
          </a:p>
          <a:p>
            <a:r>
              <a:rPr lang="en-IN" sz="2000"/>
              <a:t>This figure shows the correlation between features of our dataset.</a:t>
            </a:r>
          </a:p>
          <a:p>
            <a:r>
              <a:rPr lang="en-IN" sz="2000"/>
              <a:t>We observed that, there is not much correlation between features of our dataset.</a:t>
            </a:r>
            <a:endParaRPr lang="en-IN" sz="2000">
              <a:cs typeface="Calibri"/>
            </a:endParaRPr>
          </a:p>
          <a:p>
            <a:br>
              <a:rPr lang="en-IN" sz="2000"/>
            </a:br>
            <a:endParaRPr lang="en-IN" sz="2000">
              <a:cs typeface="Calibri"/>
            </a:endParaRPr>
          </a:p>
        </p:txBody>
      </p:sp>
      <p:pic>
        <p:nvPicPr>
          <p:cNvPr id="9" name="Picture 9">
            <a:extLst>
              <a:ext uri="{FF2B5EF4-FFF2-40B4-BE49-F238E27FC236}">
                <a16:creationId xmlns:a16="http://schemas.microsoft.com/office/drawing/2014/main" id="{8C8B8F7E-EFCC-49A0-A6F2-49D495D8EB57}"/>
              </a:ext>
            </a:extLst>
          </p:cNvPr>
          <p:cNvPicPr>
            <a:picLocks noGrp="1" noChangeAspect="1"/>
          </p:cNvPicPr>
          <p:nvPr>
            <p:ph idx="1"/>
          </p:nvPr>
        </p:nvPicPr>
        <p:blipFill>
          <a:blip r:embed="rId2"/>
          <a:stretch>
            <a:fillRect/>
          </a:stretch>
        </p:blipFill>
        <p:spPr>
          <a:xfrm>
            <a:off x="5183188" y="1197207"/>
            <a:ext cx="6172200" cy="4454069"/>
          </a:xfrm>
          <a:prstGeom prst="rect">
            <a:avLst/>
          </a:prstGeom>
        </p:spPr>
      </p:pic>
    </p:spTree>
    <p:extLst>
      <p:ext uri="{BB962C8B-B14F-4D97-AF65-F5344CB8AC3E}">
        <p14:creationId xmlns:p14="http://schemas.microsoft.com/office/powerpoint/2010/main" val="3705370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a:t>FEATURE SELECTION</a:t>
            </a:r>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11757987" cy="3334221"/>
          </a:xfrm>
        </p:spPr>
        <p:txBody>
          <a:bodyPr vert="horz" lIns="91440" tIns="45720" rIns="91440" bIns="45720" rtlCol="0" anchor="t">
            <a:normAutofit/>
          </a:bodyPr>
          <a:lstStyle/>
          <a:p>
            <a:r>
              <a:rPr lang="en-IN" sz="2000" dirty="0"/>
              <a:t>OBSERVATIONS</a:t>
            </a:r>
          </a:p>
          <a:p>
            <a:r>
              <a:rPr lang="en-IN" sz="2000" u="sng" dirty="0">
                <a:cs typeface="Calibri"/>
              </a:rPr>
              <a:t>Variance Filter:</a:t>
            </a:r>
          </a:p>
          <a:p>
            <a:r>
              <a:rPr lang="en-IN" sz="2000" dirty="0">
                <a:cs typeface="Calibri"/>
              </a:rPr>
              <a:t>We applied the variance filter to remove the feature with the least variance. We observed </a:t>
            </a:r>
            <a:r>
              <a:rPr lang="en-IN" sz="2000" dirty="0" err="1">
                <a:cs typeface="Calibri"/>
              </a:rPr>
              <a:t>ScanCount</a:t>
            </a:r>
            <a:r>
              <a:rPr lang="en-IN" sz="2000" dirty="0">
                <a:cs typeface="Calibri"/>
              </a:rPr>
              <a:t> feature to have the least variance and thus removed it. </a:t>
            </a:r>
            <a:endParaRPr lang="en-IN" sz="2000" dirty="0"/>
          </a:p>
        </p:txBody>
      </p:sp>
      <p:pic>
        <p:nvPicPr>
          <p:cNvPr id="6" name="Picture 6">
            <a:extLst>
              <a:ext uri="{FF2B5EF4-FFF2-40B4-BE49-F238E27FC236}">
                <a16:creationId xmlns:a16="http://schemas.microsoft.com/office/drawing/2014/main" id="{D10589B9-AB49-491E-BDB2-9138A48BB3E4}"/>
              </a:ext>
            </a:extLst>
          </p:cNvPr>
          <p:cNvPicPr>
            <a:picLocks noChangeAspect="1"/>
          </p:cNvPicPr>
          <p:nvPr/>
        </p:nvPicPr>
        <p:blipFill>
          <a:blip r:embed="rId2"/>
          <a:stretch>
            <a:fillRect/>
          </a:stretch>
        </p:blipFill>
        <p:spPr>
          <a:xfrm>
            <a:off x="267856" y="3089268"/>
            <a:ext cx="11760198" cy="1395282"/>
          </a:xfrm>
          <a:prstGeom prst="rect">
            <a:avLst/>
          </a:prstGeom>
        </p:spPr>
      </p:pic>
    </p:spTree>
    <p:extLst>
      <p:ext uri="{BB962C8B-B14F-4D97-AF65-F5344CB8AC3E}">
        <p14:creationId xmlns:p14="http://schemas.microsoft.com/office/powerpoint/2010/main" val="258488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9782-DE59-4BB9-A845-CA6EA7B62C83}"/>
              </a:ext>
            </a:extLst>
          </p:cNvPr>
          <p:cNvSpPr>
            <a:spLocks noGrp="1"/>
          </p:cNvSpPr>
          <p:nvPr>
            <p:ph type="ctrTitle"/>
          </p:nvPr>
        </p:nvSpPr>
        <p:spPr>
          <a:xfrm>
            <a:off x="329291" y="1547198"/>
            <a:ext cx="6697466" cy="307526"/>
          </a:xfrm>
        </p:spPr>
        <p:txBody>
          <a:bodyPr>
            <a:noAutofit/>
          </a:bodyPr>
          <a:lstStyle/>
          <a:p>
            <a:pPr algn="l"/>
            <a:r>
              <a:rPr lang="en-US" sz="3200" dirty="0">
                <a:cs typeface="Calibri Light"/>
              </a:rPr>
              <a:t>NAÏVE BAYES CLASSIFIER</a:t>
            </a:r>
            <a:endParaRPr lang="en-US" sz="3200" dirty="0"/>
          </a:p>
        </p:txBody>
      </p:sp>
      <p:sp>
        <p:nvSpPr>
          <p:cNvPr id="3" name="Subtitle 2">
            <a:extLst>
              <a:ext uri="{FF2B5EF4-FFF2-40B4-BE49-F238E27FC236}">
                <a16:creationId xmlns:a16="http://schemas.microsoft.com/office/drawing/2014/main" id="{326F4D07-21B7-4DD1-88D2-BAE348E278A0}"/>
              </a:ext>
            </a:extLst>
          </p:cNvPr>
          <p:cNvSpPr>
            <a:spLocks noGrp="1"/>
          </p:cNvSpPr>
          <p:nvPr>
            <p:ph type="subTitle" idx="1"/>
          </p:nvPr>
        </p:nvSpPr>
        <p:spPr>
          <a:xfrm>
            <a:off x="329291" y="2111604"/>
            <a:ext cx="11533418" cy="3129699"/>
          </a:xfrm>
        </p:spPr>
        <p:txBody>
          <a:bodyPr vert="horz" lIns="91440" tIns="45720" rIns="91440" bIns="45720" rtlCol="0" anchor="t">
            <a:normAutofit/>
          </a:bodyPr>
          <a:lstStyle/>
          <a:p>
            <a:pPr algn="just"/>
            <a:r>
              <a:rPr lang="en-US" dirty="0">
                <a:cs typeface="Calibri"/>
              </a:rPr>
              <a:t>We applied the Naïve Bayes classifier to the revised train and test data set.</a:t>
            </a:r>
          </a:p>
          <a:p>
            <a:pPr algn="just"/>
            <a:r>
              <a:rPr lang="en-US" b="1" dirty="0">
                <a:cs typeface="Calibri"/>
              </a:rPr>
              <a:t>Accuracy: 32.96%</a:t>
            </a:r>
          </a:p>
          <a:p>
            <a:pPr algn="just"/>
            <a:r>
              <a:rPr lang="en-US" b="1" dirty="0">
                <a:cs typeface="Calibri"/>
              </a:rPr>
              <a:t>Log-loss: 5.013</a:t>
            </a:r>
          </a:p>
          <a:p>
            <a:pPr algn="just"/>
            <a:endParaRPr lang="en-US" dirty="0">
              <a:cs typeface="Calibri"/>
            </a:endParaRPr>
          </a:p>
          <a:p>
            <a:pPr algn="just"/>
            <a:r>
              <a:rPr lang="en-US" dirty="0">
                <a:cs typeface="Calibri"/>
              </a:rPr>
              <a:t>We observe the accuracy to be low (&lt;50%) and hence, this classifier acts as a baseline for other models. </a:t>
            </a:r>
          </a:p>
          <a:p>
            <a:pPr algn="just"/>
            <a:endParaRPr lang="en-US" dirty="0">
              <a:cs typeface="Calibri"/>
            </a:endParaRPr>
          </a:p>
          <a:p>
            <a:pPr algn="just"/>
            <a:endParaRPr lang="en-US" dirty="0">
              <a:cs typeface="Calibri"/>
            </a:endParaRPr>
          </a:p>
        </p:txBody>
      </p:sp>
      <p:sp>
        <p:nvSpPr>
          <p:cNvPr id="4" name="Rectangle 3">
            <a:extLst>
              <a:ext uri="{FF2B5EF4-FFF2-40B4-BE49-F238E27FC236}">
                <a16:creationId xmlns:a16="http://schemas.microsoft.com/office/drawing/2014/main" id="{3AF521F3-0FF1-4EEF-9B2C-A4AC143960E5}"/>
              </a:ext>
            </a:extLst>
          </p:cNvPr>
          <p:cNvSpPr/>
          <p:nvPr/>
        </p:nvSpPr>
        <p:spPr>
          <a:xfrm>
            <a:off x="1837975" y="207996"/>
            <a:ext cx="8536200"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latin typeface="Times New Roman"/>
                <a:cs typeface="Calibri"/>
              </a:rPr>
              <a:t>Dataset Classification Models </a:t>
            </a:r>
            <a:endParaRPr lang="en-US" sz="2400" dirty="0">
              <a:latin typeface="Times New Roman"/>
              <a:cs typeface="Times New Roman"/>
            </a:endParaRPr>
          </a:p>
        </p:txBody>
      </p:sp>
    </p:spTree>
    <p:extLst>
      <p:ext uri="{BB962C8B-B14F-4D97-AF65-F5344CB8AC3E}">
        <p14:creationId xmlns:p14="http://schemas.microsoft.com/office/powerpoint/2010/main" val="218094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0F1EE-D289-438F-A6EC-7E6301A22477}"/>
              </a:ext>
            </a:extLst>
          </p:cNvPr>
          <p:cNvSpPr>
            <a:spLocks noGrp="1"/>
          </p:cNvSpPr>
          <p:nvPr>
            <p:ph type="title"/>
          </p:nvPr>
        </p:nvSpPr>
        <p:spPr>
          <a:xfrm>
            <a:off x="416011" y="365129"/>
            <a:ext cx="11298194" cy="954861"/>
          </a:xfrm>
        </p:spPr>
        <p:txBody>
          <a:bodyPr>
            <a:normAutofit/>
          </a:bodyPr>
          <a:lstStyle/>
          <a:p>
            <a:r>
              <a:rPr lang="en-US" sz="3200" dirty="0">
                <a:cs typeface="Calibri Light"/>
              </a:rPr>
              <a:t>XGBOOST</a:t>
            </a:r>
            <a:endParaRPr lang="en-US" sz="3200" dirty="0"/>
          </a:p>
        </p:txBody>
      </p:sp>
      <p:sp>
        <p:nvSpPr>
          <p:cNvPr id="3" name="Content Placeholder 2">
            <a:extLst>
              <a:ext uri="{FF2B5EF4-FFF2-40B4-BE49-F238E27FC236}">
                <a16:creationId xmlns:a16="http://schemas.microsoft.com/office/drawing/2014/main" id="{470B7870-8A90-4C6B-A1B9-43C1F15F55BF}"/>
              </a:ext>
            </a:extLst>
          </p:cNvPr>
          <p:cNvSpPr>
            <a:spLocks noGrp="1"/>
          </p:cNvSpPr>
          <p:nvPr>
            <p:ph idx="1"/>
          </p:nvPr>
        </p:nvSpPr>
        <p:spPr>
          <a:xfrm>
            <a:off x="416011" y="1319990"/>
            <a:ext cx="11298194" cy="3661419"/>
          </a:xfrm>
        </p:spPr>
        <p:txBody>
          <a:bodyPr vert="horz" lIns="91440" tIns="45720" rIns="91440" bIns="45720" rtlCol="0" anchor="t">
            <a:normAutofit fontScale="62500" lnSpcReduction="20000"/>
          </a:bodyPr>
          <a:lstStyle/>
          <a:p>
            <a:pPr marL="0" indent="0">
              <a:buNone/>
            </a:pPr>
            <a:r>
              <a:rPr lang="en-US" dirty="0">
                <a:cs typeface="Calibri"/>
              </a:rPr>
              <a:t>We applied the gradient boosting algorithm </a:t>
            </a:r>
            <a:r>
              <a:rPr lang="en-US" dirty="0" err="1">
                <a:cs typeface="Calibri"/>
              </a:rPr>
              <a:t>XgBoost</a:t>
            </a:r>
            <a:r>
              <a:rPr lang="en-US" dirty="0">
                <a:cs typeface="Calibri"/>
              </a:rPr>
              <a:t> to classify the trip types.  </a:t>
            </a:r>
          </a:p>
          <a:p>
            <a:pPr marL="0" indent="0">
              <a:buNone/>
            </a:pPr>
            <a:r>
              <a:rPr lang="en-US" sz="3600" b="1" dirty="0">
                <a:cs typeface="Calibri Light"/>
              </a:rPr>
              <a:t>Accuracy of prediction:</a:t>
            </a:r>
            <a:r>
              <a:rPr lang="en-US" sz="3600" dirty="0">
                <a:cs typeface="Calibri Light"/>
              </a:rPr>
              <a:t> 51.69%</a:t>
            </a:r>
            <a:br>
              <a:rPr lang="en-US" sz="3600" dirty="0">
                <a:cs typeface="Calibri Light"/>
              </a:rPr>
            </a:br>
            <a:r>
              <a:rPr lang="en-US" sz="3600" b="1" dirty="0">
                <a:cs typeface="Calibri Light"/>
              </a:rPr>
              <a:t>Log-loss (300th iteration):</a:t>
            </a:r>
            <a:r>
              <a:rPr lang="en-US" sz="3600" dirty="0">
                <a:cs typeface="Calibri Light"/>
              </a:rPr>
              <a:t> 1.379</a:t>
            </a:r>
            <a:br>
              <a:rPr lang="en-US" sz="3600" dirty="0">
                <a:cs typeface="Calibri Light"/>
              </a:rPr>
            </a:br>
            <a:br>
              <a:rPr lang="en-US" sz="3600" dirty="0">
                <a:cs typeface="Calibri Light"/>
              </a:rPr>
            </a:br>
            <a:r>
              <a:rPr lang="en-US" i="1" dirty="0">
                <a:cs typeface="Calibri Light"/>
              </a:rPr>
              <a:t>Parameters for the </a:t>
            </a:r>
            <a:r>
              <a:rPr lang="en-US" i="1" dirty="0" err="1">
                <a:cs typeface="Calibri Light"/>
              </a:rPr>
              <a:t>XgBoost</a:t>
            </a:r>
            <a:r>
              <a:rPr lang="en-US" i="1" dirty="0">
                <a:cs typeface="Calibri Light"/>
              </a:rPr>
              <a:t>:</a:t>
            </a:r>
          </a:p>
          <a:p>
            <a:r>
              <a:rPr lang="en-US" i="1" dirty="0">
                <a:cs typeface="Calibri"/>
              </a:rPr>
              <a:t> </a:t>
            </a:r>
            <a:r>
              <a:rPr lang="en-US" i="1" dirty="0" err="1">
                <a:cs typeface="Calibri"/>
              </a:rPr>
              <a:t>max_depth</a:t>
            </a:r>
            <a:r>
              <a:rPr lang="en-US" i="1" dirty="0">
                <a:cs typeface="Calibri"/>
              </a:rPr>
              <a:t> = 12</a:t>
            </a:r>
          </a:p>
          <a:p>
            <a:r>
              <a:rPr lang="en-US" i="1" dirty="0">
                <a:cs typeface="Calibri"/>
              </a:rPr>
              <a:t> </a:t>
            </a:r>
            <a:r>
              <a:rPr lang="en-US" i="1" dirty="0" err="1">
                <a:cs typeface="Calibri"/>
              </a:rPr>
              <a:t>nthread</a:t>
            </a:r>
            <a:r>
              <a:rPr lang="en-US" i="1" dirty="0">
                <a:cs typeface="Calibri"/>
              </a:rPr>
              <a:t> = 8</a:t>
            </a:r>
            <a:br>
              <a:rPr lang="en-US" i="1" dirty="0">
                <a:cs typeface="Calibri"/>
              </a:rPr>
            </a:br>
            <a:r>
              <a:rPr lang="en-US" i="1" dirty="0">
                <a:cs typeface="Calibri"/>
              </a:rPr>
              <a:t> </a:t>
            </a:r>
            <a:r>
              <a:rPr lang="en-US" i="1" dirty="0" err="1">
                <a:cs typeface="Calibri"/>
              </a:rPr>
              <a:t>nrounds</a:t>
            </a:r>
            <a:r>
              <a:rPr lang="en-US" i="1" dirty="0">
                <a:cs typeface="Calibri"/>
              </a:rPr>
              <a:t> = 300</a:t>
            </a:r>
          </a:p>
          <a:p>
            <a:r>
              <a:rPr lang="en-US" i="1" dirty="0">
                <a:cs typeface="Calibri"/>
              </a:rPr>
              <a:t> </a:t>
            </a:r>
            <a:r>
              <a:rPr lang="en-US" i="1" dirty="0" err="1">
                <a:cs typeface="Calibri"/>
              </a:rPr>
              <a:t>num_class</a:t>
            </a:r>
            <a:r>
              <a:rPr lang="en-US" i="1" dirty="0">
                <a:cs typeface="Calibri"/>
              </a:rPr>
              <a:t> = 38</a:t>
            </a:r>
          </a:p>
          <a:p>
            <a:r>
              <a:rPr lang="en-US" i="1" dirty="0">
                <a:cs typeface="Calibri"/>
              </a:rPr>
              <a:t> eta = 0.1</a:t>
            </a:r>
          </a:p>
          <a:p>
            <a:r>
              <a:rPr lang="en-US" i="1" dirty="0">
                <a:cs typeface="Calibri"/>
              </a:rPr>
              <a:t> </a:t>
            </a:r>
            <a:r>
              <a:rPr lang="en-US" i="1" dirty="0" err="1">
                <a:cs typeface="Calibri"/>
              </a:rPr>
              <a:t>early_stopping_rounds</a:t>
            </a:r>
            <a:r>
              <a:rPr lang="en-US" i="1" dirty="0">
                <a:cs typeface="Calibri"/>
              </a:rPr>
              <a:t> = 10</a:t>
            </a:r>
          </a:p>
          <a:p>
            <a:r>
              <a:rPr lang="en-US" i="1" dirty="0">
                <a:cs typeface="Calibri"/>
              </a:rPr>
              <a:t> </a:t>
            </a:r>
            <a:r>
              <a:rPr lang="en-US" i="1" dirty="0" err="1">
                <a:cs typeface="Calibri"/>
              </a:rPr>
              <a:t>min_child_weight</a:t>
            </a:r>
            <a:r>
              <a:rPr lang="en-US" i="1" dirty="0">
                <a:cs typeface="Calibri"/>
              </a:rPr>
              <a:t> = 3</a:t>
            </a:r>
            <a:endParaRPr lang="en-US" dirty="0">
              <a:cs typeface="Calibri"/>
            </a:endParaRPr>
          </a:p>
        </p:txBody>
      </p:sp>
    </p:spTree>
    <p:extLst>
      <p:ext uri="{BB962C8B-B14F-4D97-AF65-F5344CB8AC3E}">
        <p14:creationId xmlns:p14="http://schemas.microsoft.com/office/powerpoint/2010/main" val="304032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5565-8FAF-4A80-B9D5-4E2EDED86322}"/>
              </a:ext>
            </a:extLst>
          </p:cNvPr>
          <p:cNvSpPr>
            <a:spLocks noGrp="1"/>
          </p:cNvSpPr>
          <p:nvPr>
            <p:ph type="title"/>
          </p:nvPr>
        </p:nvSpPr>
        <p:spPr>
          <a:xfrm>
            <a:off x="405714" y="262157"/>
            <a:ext cx="11390869" cy="5073778"/>
          </a:xfrm>
        </p:spPr>
        <p:txBody>
          <a:bodyPr>
            <a:normAutofit/>
          </a:bodyPr>
          <a:lstStyle/>
          <a:p>
            <a:r>
              <a:rPr lang="en-US" sz="2800" b="1" dirty="0">
                <a:latin typeface="Calibri"/>
                <a:cs typeface="Calibri Light"/>
              </a:rPr>
              <a:t>Accuracy of prediction:</a:t>
            </a:r>
            <a:r>
              <a:rPr lang="en-US" sz="2800" dirty="0">
                <a:latin typeface="Calibri"/>
                <a:cs typeface="Calibri Light"/>
              </a:rPr>
              <a:t> 51.69%</a:t>
            </a:r>
            <a:br>
              <a:rPr lang="en-US" sz="2800" dirty="0">
                <a:latin typeface="Calibri"/>
                <a:cs typeface="Calibri Light"/>
              </a:rPr>
            </a:br>
            <a:r>
              <a:rPr lang="en-US" sz="2800" b="1" dirty="0">
                <a:latin typeface="Calibri"/>
                <a:cs typeface="Calibri Light"/>
              </a:rPr>
              <a:t>Log-loss (300th iteration):</a:t>
            </a:r>
            <a:r>
              <a:rPr lang="en-US" sz="2800" dirty="0">
                <a:latin typeface="Calibri"/>
                <a:cs typeface="Calibri Light"/>
              </a:rPr>
              <a:t> 1.379</a:t>
            </a:r>
            <a:br>
              <a:rPr lang="en-US" sz="2800" dirty="0">
                <a:latin typeface="Calibri"/>
                <a:cs typeface="Calibri Light"/>
              </a:rPr>
            </a:br>
            <a:br>
              <a:rPr lang="en-US" sz="2800" dirty="0">
                <a:latin typeface="Calibri"/>
                <a:cs typeface="Calibri Light"/>
              </a:rPr>
            </a:br>
            <a:r>
              <a:rPr lang="en-US" sz="2000" i="1" dirty="0">
                <a:latin typeface="Calibri"/>
                <a:cs typeface="Calibri Light"/>
              </a:rPr>
              <a:t>Parameters for the </a:t>
            </a:r>
            <a:r>
              <a:rPr lang="en-US" sz="2000" i="1" dirty="0" err="1">
                <a:latin typeface="Calibri"/>
                <a:cs typeface="Calibri Light"/>
              </a:rPr>
              <a:t>XgBoost</a:t>
            </a:r>
            <a:r>
              <a:rPr lang="en-US" sz="2000" i="1" dirty="0">
                <a:latin typeface="Calibri"/>
                <a:cs typeface="Calibri Light"/>
              </a:rPr>
              <a:t>:</a:t>
            </a:r>
          </a:p>
          <a:p>
            <a:r>
              <a:rPr lang="en-US" sz="2000" i="1" dirty="0">
                <a:latin typeface="Calibri"/>
                <a:cs typeface="Calibri"/>
              </a:rPr>
              <a:t> </a:t>
            </a:r>
            <a:r>
              <a:rPr lang="en-US" sz="2000" i="1" dirty="0" err="1">
                <a:latin typeface="Calibri"/>
                <a:cs typeface="Calibri"/>
              </a:rPr>
              <a:t>max_depth</a:t>
            </a:r>
            <a:r>
              <a:rPr lang="en-US" sz="2000" i="1" dirty="0">
                <a:latin typeface="Calibri"/>
                <a:cs typeface="Calibri"/>
              </a:rPr>
              <a:t> = 12</a:t>
            </a:r>
          </a:p>
          <a:p>
            <a:r>
              <a:rPr lang="en-US" sz="2000" i="1" dirty="0">
                <a:latin typeface="Calibri"/>
                <a:cs typeface="Calibri"/>
              </a:rPr>
              <a:t> </a:t>
            </a:r>
            <a:r>
              <a:rPr lang="en-US" sz="2000" i="1" dirty="0" err="1">
                <a:latin typeface="Calibri"/>
                <a:cs typeface="Calibri"/>
              </a:rPr>
              <a:t>nthread</a:t>
            </a:r>
            <a:r>
              <a:rPr lang="en-US" sz="2000" i="1" dirty="0">
                <a:latin typeface="Calibri"/>
                <a:cs typeface="Calibri"/>
              </a:rPr>
              <a:t> = 8</a:t>
            </a:r>
            <a:br>
              <a:rPr lang="en-US" sz="2000" i="1" dirty="0">
                <a:latin typeface="Calibri"/>
                <a:cs typeface="Calibri"/>
              </a:rPr>
            </a:br>
            <a:r>
              <a:rPr lang="en-US" sz="2000" i="1" dirty="0">
                <a:latin typeface="Calibri"/>
                <a:cs typeface="Calibri"/>
              </a:rPr>
              <a:t> </a:t>
            </a:r>
            <a:r>
              <a:rPr lang="en-US" sz="2000" i="1" dirty="0" err="1">
                <a:latin typeface="Calibri"/>
                <a:cs typeface="Calibri"/>
              </a:rPr>
              <a:t>nrounds</a:t>
            </a:r>
            <a:r>
              <a:rPr lang="en-US" sz="2000" i="1" dirty="0">
                <a:latin typeface="Calibri"/>
                <a:cs typeface="Calibri"/>
              </a:rPr>
              <a:t> = 300</a:t>
            </a:r>
          </a:p>
          <a:p>
            <a:r>
              <a:rPr lang="en-US" sz="2000" i="1" dirty="0">
                <a:latin typeface="Calibri"/>
                <a:cs typeface="Calibri"/>
              </a:rPr>
              <a:t> </a:t>
            </a:r>
            <a:r>
              <a:rPr lang="en-US" sz="2000" i="1" dirty="0" err="1">
                <a:latin typeface="Calibri"/>
                <a:cs typeface="Calibri"/>
              </a:rPr>
              <a:t>num_class</a:t>
            </a:r>
            <a:r>
              <a:rPr lang="en-US" sz="2000" i="1" dirty="0">
                <a:latin typeface="Calibri"/>
                <a:cs typeface="Calibri"/>
              </a:rPr>
              <a:t> = 38</a:t>
            </a:r>
          </a:p>
          <a:p>
            <a:r>
              <a:rPr lang="en-US" sz="2000" i="1" dirty="0">
                <a:latin typeface="Calibri"/>
                <a:cs typeface="Calibri"/>
              </a:rPr>
              <a:t> eta = 0.1</a:t>
            </a:r>
          </a:p>
          <a:p>
            <a:r>
              <a:rPr lang="en-US" sz="2000" i="1" dirty="0">
                <a:latin typeface="Calibri"/>
                <a:cs typeface="Calibri"/>
              </a:rPr>
              <a:t> </a:t>
            </a:r>
            <a:r>
              <a:rPr lang="en-US" sz="2000" i="1" dirty="0" err="1">
                <a:latin typeface="Calibri"/>
                <a:cs typeface="Calibri"/>
              </a:rPr>
              <a:t>early_stopping_rounds</a:t>
            </a:r>
            <a:r>
              <a:rPr lang="en-US" sz="2000" i="1" dirty="0">
                <a:latin typeface="Calibri"/>
                <a:cs typeface="Calibri"/>
              </a:rPr>
              <a:t> = 10</a:t>
            </a:r>
          </a:p>
          <a:p>
            <a:r>
              <a:rPr lang="en-US" sz="2000" i="1" dirty="0">
                <a:latin typeface="Calibri"/>
                <a:cs typeface="Calibri"/>
              </a:rPr>
              <a:t> </a:t>
            </a:r>
            <a:r>
              <a:rPr lang="en-US" sz="2000" i="1" dirty="0" err="1">
                <a:latin typeface="Calibri"/>
                <a:cs typeface="Calibri"/>
              </a:rPr>
              <a:t>min_child_weight</a:t>
            </a:r>
            <a:r>
              <a:rPr lang="en-US" sz="2000" i="1" dirty="0">
                <a:latin typeface="Calibri"/>
                <a:cs typeface="Calibri"/>
              </a:rPr>
              <a:t> = 3</a:t>
            </a:r>
            <a:br>
              <a:rPr lang="en-US" sz="2800" dirty="0">
                <a:latin typeface="Calibri"/>
                <a:cs typeface="Calibri Light"/>
              </a:rPr>
            </a:br>
            <a:endParaRPr lang="en-US" sz="2000" dirty="0">
              <a:latin typeface="Calibri"/>
              <a:cs typeface="Calibri Light"/>
            </a:endParaRPr>
          </a:p>
        </p:txBody>
      </p:sp>
    </p:spTree>
    <p:extLst>
      <p:ext uri="{BB962C8B-B14F-4D97-AF65-F5344CB8AC3E}">
        <p14:creationId xmlns:p14="http://schemas.microsoft.com/office/powerpoint/2010/main" val="693284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4DF4-4141-48A6-868E-9A749585E6A9}"/>
              </a:ext>
            </a:extLst>
          </p:cNvPr>
          <p:cNvSpPr>
            <a:spLocks noGrp="1"/>
          </p:cNvSpPr>
          <p:nvPr>
            <p:ph type="title"/>
          </p:nvPr>
        </p:nvSpPr>
        <p:spPr>
          <a:xfrm>
            <a:off x="457201" y="107697"/>
            <a:ext cx="11318788" cy="1099023"/>
          </a:xfrm>
        </p:spPr>
        <p:txBody>
          <a:bodyPr/>
          <a:lstStyle/>
          <a:p>
            <a:pPr algn="ctr"/>
            <a:r>
              <a:rPr lang="en-US" sz="4000" dirty="0">
                <a:cs typeface="Calibri Light"/>
              </a:rPr>
              <a:t>APRIORI ALGORITHM</a:t>
            </a:r>
            <a:endParaRPr lang="en-US" dirty="0"/>
          </a:p>
        </p:txBody>
      </p:sp>
      <p:sp>
        <p:nvSpPr>
          <p:cNvPr id="3" name="Content Placeholder 2">
            <a:extLst>
              <a:ext uri="{FF2B5EF4-FFF2-40B4-BE49-F238E27FC236}">
                <a16:creationId xmlns:a16="http://schemas.microsoft.com/office/drawing/2014/main" id="{91639F76-CC01-43C1-90BE-85734BD46592}"/>
              </a:ext>
            </a:extLst>
          </p:cNvPr>
          <p:cNvSpPr>
            <a:spLocks noGrp="1"/>
          </p:cNvSpPr>
          <p:nvPr>
            <p:ph idx="1"/>
          </p:nvPr>
        </p:nvSpPr>
        <p:spPr>
          <a:xfrm>
            <a:off x="457201" y="1207790"/>
            <a:ext cx="11318788" cy="3970336"/>
          </a:xfrm>
        </p:spPr>
        <p:txBody>
          <a:bodyPr vert="horz" lIns="91440" tIns="45720" rIns="91440" bIns="45720" rtlCol="0" anchor="t">
            <a:normAutofit/>
          </a:bodyPr>
          <a:lstStyle/>
          <a:p>
            <a:pPr marL="0" indent="0">
              <a:buNone/>
            </a:pPr>
            <a:r>
              <a:rPr lang="en-US" dirty="0">
                <a:cs typeface="Calibri"/>
              </a:rPr>
              <a:t>The </a:t>
            </a:r>
            <a:r>
              <a:rPr lang="en-US" dirty="0" err="1">
                <a:cs typeface="Calibri"/>
              </a:rPr>
              <a:t>Aprioiri</a:t>
            </a:r>
            <a:r>
              <a:rPr lang="en-US" dirty="0">
                <a:cs typeface="Calibri"/>
              </a:rPr>
              <a:t> algorithm is used for extracting the rules from the dataset which represents the items bought together.</a:t>
            </a:r>
          </a:p>
          <a:p>
            <a:pPr marL="0" indent="0">
              <a:buNone/>
            </a:pPr>
            <a:r>
              <a:rPr lang="en-US" dirty="0">
                <a:cs typeface="Calibri"/>
              </a:rPr>
              <a:t>Support: 0.0006</a:t>
            </a:r>
          </a:p>
          <a:p>
            <a:pPr marL="0" indent="0">
              <a:buNone/>
            </a:pPr>
            <a:r>
              <a:rPr lang="en-US" dirty="0">
                <a:cs typeface="Calibri"/>
              </a:rPr>
              <a:t>Confidence: 0.5</a:t>
            </a:r>
          </a:p>
          <a:p>
            <a:pPr marL="0" indent="0">
              <a:buNone/>
            </a:pPr>
            <a:endParaRPr lang="en-US">
              <a:cs typeface="Calibri"/>
            </a:endParaRPr>
          </a:p>
        </p:txBody>
      </p:sp>
    </p:spTree>
    <p:extLst>
      <p:ext uri="{BB962C8B-B14F-4D97-AF65-F5344CB8AC3E}">
        <p14:creationId xmlns:p14="http://schemas.microsoft.com/office/powerpoint/2010/main" val="163180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28724-8CE6-43D5-B3B7-626540A16370}"/>
              </a:ext>
            </a:extLst>
          </p:cNvPr>
          <p:cNvSpPr>
            <a:spLocks noGrp="1"/>
          </p:cNvSpPr>
          <p:nvPr>
            <p:ph type="title"/>
          </p:nvPr>
        </p:nvSpPr>
        <p:spPr>
          <a:xfrm>
            <a:off x="0" y="1"/>
            <a:ext cx="12192000" cy="5166804"/>
          </a:xfrm>
        </p:spPr>
        <p:txBody>
          <a:bodyPr/>
          <a:lstStyle/>
          <a:p>
            <a:pPr algn="ctr"/>
            <a:r>
              <a:rPr lang="en-IN" sz="4000" dirty="0">
                <a:latin typeface="Times New Roman"/>
                <a:cs typeface="Times New Roman"/>
              </a:rPr>
              <a:t>Walmart Project: Use market basket analysis to classify shopping trips</a:t>
            </a:r>
            <a:br>
              <a:rPr lang="en-IN" sz="4000" dirty="0">
                <a:latin typeface="Times New Roman"/>
              </a:rPr>
            </a:br>
            <a:br>
              <a:rPr lang="en-IN" sz="2000" dirty="0"/>
            </a:br>
            <a:r>
              <a:rPr lang="en-IN" sz="2000" i="1" dirty="0">
                <a:solidFill>
                  <a:schemeClr val="tx1">
                    <a:lumMod val="75000"/>
                    <a:lumOff val="25000"/>
                  </a:schemeClr>
                </a:solidFill>
              </a:rPr>
              <a:t>Team: Aishwarya Kadam, </a:t>
            </a:r>
            <a:r>
              <a:rPr lang="en-IN" sz="2000" i="1" dirty="0" err="1">
                <a:solidFill>
                  <a:schemeClr val="tx1">
                    <a:lumMod val="75000"/>
                    <a:lumOff val="25000"/>
                  </a:schemeClr>
                </a:solidFill>
              </a:rPr>
              <a:t>Shrey</a:t>
            </a:r>
            <a:r>
              <a:rPr lang="en-IN" sz="2000" i="1" dirty="0">
                <a:solidFill>
                  <a:schemeClr val="tx1">
                    <a:lumMod val="75000"/>
                    <a:lumOff val="25000"/>
                  </a:schemeClr>
                </a:solidFill>
              </a:rPr>
              <a:t> Gupta, Tapan </a:t>
            </a:r>
            <a:r>
              <a:rPr lang="en-IN" sz="2000" i="1" dirty="0" err="1">
                <a:solidFill>
                  <a:schemeClr val="tx1">
                    <a:lumMod val="75000"/>
                    <a:lumOff val="25000"/>
                  </a:schemeClr>
                </a:solidFill>
              </a:rPr>
              <a:t>Golakiya</a:t>
            </a:r>
            <a:br>
              <a:rPr lang="en-IN" dirty="0"/>
            </a:br>
            <a:endParaRPr lang="en-IN"/>
          </a:p>
        </p:txBody>
      </p:sp>
      <p:pic>
        <p:nvPicPr>
          <p:cNvPr id="3" name="Picture 3" descr="A basket filled with fruit&#10;&#10;Description generated with very high confidence">
            <a:extLst>
              <a:ext uri="{FF2B5EF4-FFF2-40B4-BE49-F238E27FC236}">
                <a16:creationId xmlns:a16="http://schemas.microsoft.com/office/drawing/2014/main" id="{EA1FB687-9849-4517-87CB-69FF7291DD0C}"/>
              </a:ext>
            </a:extLst>
          </p:cNvPr>
          <p:cNvPicPr>
            <a:picLocks noChangeAspect="1"/>
          </p:cNvPicPr>
          <p:nvPr/>
        </p:nvPicPr>
        <p:blipFill>
          <a:blip r:embed="rId2"/>
          <a:stretch>
            <a:fillRect/>
          </a:stretch>
        </p:blipFill>
        <p:spPr>
          <a:xfrm>
            <a:off x="4787900" y="3495478"/>
            <a:ext cx="2743200" cy="2195378"/>
          </a:xfrm>
          <a:prstGeom prst="rect">
            <a:avLst/>
          </a:prstGeom>
        </p:spPr>
      </p:pic>
    </p:spTree>
    <p:extLst>
      <p:ext uri="{BB962C8B-B14F-4D97-AF65-F5344CB8AC3E}">
        <p14:creationId xmlns:p14="http://schemas.microsoft.com/office/powerpoint/2010/main" val="897351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45C5-AFF5-4971-96BC-C9BE0A3AB9C6}"/>
              </a:ext>
            </a:extLst>
          </p:cNvPr>
          <p:cNvSpPr>
            <a:spLocks noGrp="1"/>
          </p:cNvSpPr>
          <p:nvPr>
            <p:ph type="title"/>
          </p:nvPr>
        </p:nvSpPr>
        <p:spPr>
          <a:xfrm>
            <a:off x="363983" y="195309"/>
            <a:ext cx="10429372" cy="4546457"/>
          </a:xfrm>
        </p:spPr>
        <p:txBody>
          <a:bodyPr>
            <a:normAutofit/>
          </a:bodyPr>
          <a:lstStyle/>
          <a:p>
            <a:pPr>
              <a:lnSpc>
                <a:spcPct val="100000"/>
              </a:lnSpc>
            </a:pPr>
            <a:r>
              <a:rPr lang="en-IN" sz="4000" dirty="0">
                <a:latin typeface="Times New Roman"/>
                <a:cs typeface="Times New Roman"/>
              </a:rPr>
              <a:t>       </a:t>
            </a:r>
            <a:r>
              <a:rPr lang="en-IN" sz="4000" dirty="0">
                <a:latin typeface="Calibri Light"/>
                <a:cs typeface="Calibri Light"/>
              </a:rPr>
              <a:t> </a:t>
            </a:r>
            <a:br>
              <a:rPr lang="en-IN" sz="4000" dirty="0"/>
            </a:br>
            <a:br>
              <a:rPr lang="en-IN" sz="4000" dirty="0"/>
            </a:br>
            <a:r>
              <a:rPr lang="en-IN" sz="2800" dirty="0">
                <a:latin typeface="Times New Roman"/>
                <a:cs typeface="Times New Roman"/>
              </a:rPr>
              <a:t>   </a:t>
            </a:r>
            <a:endParaRPr lang="en-IN" sz="4000" dirty="0">
              <a:latin typeface="Times New Roman"/>
              <a:cs typeface="Times New Roman"/>
            </a:endParaRPr>
          </a:p>
        </p:txBody>
      </p:sp>
      <p:sp>
        <p:nvSpPr>
          <p:cNvPr id="3" name="Rectangle 2">
            <a:extLst>
              <a:ext uri="{FF2B5EF4-FFF2-40B4-BE49-F238E27FC236}">
                <a16:creationId xmlns:a16="http://schemas.microsoft.com/office/drawing/2014/main" id="{2B0C9768-E176-4774-976D-EBCCF1204A78}"/>
              </a:ext>
            </a:extLst>
          </p:cNvPr>
          <p:cNvSpPr/>
          <p:nvPr/>
        </p:nvSpPr>
        <p:spPr>
          <a:xfrm>
            <a:off x="1263190" y="311739"/>
            <a:ext cx="9530166" cy="766233"/>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4000" dirty="0">
                <a:latin typeface="Times New Roman"/>
                <a:cs typeface="Calibri"/>
              </a:rPr>
              <a:t>CONTENTS </a:t>
            </a:r>
            <a:endParaRPr lang="en-US" sz="4000" dirty="0">
              <a:latin typeface="Times New Roman"/>
              <a:cs typeface="Times New Roman"/>
            </a:endParaRPr>
          </a:p>
        </p:txBody>
      </p:sp>
      <p:graphicFrame>
        <p:nvGraphicFramePr>
          <p:cNvPr id="7" name="Diagram 6">
            <a:extLst>
              <a:ext uri="{FF2B5EF4-FFF2-40B4-BE49-F238E27FC236}">
                <a16:creationId xmlns:a16="http://schemas.microsoft.com/office/drawing/2014/main" id="{200EBB8B-ED50-43B7-A819-D73D3F504567}"/>
              </a:ext>
            </a:extLst>
          </p:cNvPr>
          <p:cNvGraphicFramePr/>
          <p:nvPr>
            <p:extLst>
              <p:ext uri="{D42A27DB-BD31-4B8C-83A1-F6EECF244321}">
                <p14:modId xmlns:p14="http://schemas.microsoft.com/office/powerpoint/2010/main" val="1065935628"/>
              </p:ext>
            </p:extLst>
          </p:nvPr>
        </p:nvGraphicFramePr>
        <p:xfrm>
          <a:off x="1263190" y="1228316"/>
          <a:ext cx="4411746" cy="2196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4378FA0F-840A-416C-BD7A-F167DBB1CA51}"/>
              </a:ext>
            </a:extLst>
          </p:cNvPr>
          <p:cNvGraphicFramePr/>
          <p:nvPr>
            <p:extLst>
              <p:ext uri="{D42A27DB-BD31-4B8C-83A1-F6EECF244321}">
                <p14:modId xmlns:p14="http://schemas.microsoft.com/office/powerpoint/2010/main" val="1898480361"/>
              </p:ext>
            </p:extLst>
          </p:nvPr>
        </p:nvGraphicFramePr>
        <p:xfrm>
          <a:off x="1084084" y="3486343"/>
          <a:ext cx="4590852" cy="14517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EC98D6E6-5513-4E82-8054-A534346ECFFC}"/>
              </a:ext>
            </a:extLst>
          </p:cNvPr>
          <p:cNvGraphicFramePr/>
          <p:nvPr>
            <p:extLst>
              <p:ext uri="{D42A27DB-BD31-4B8C-83A1-F6EECF244321}">
                <p14:modId xmlns:p14="http://schemas.microsoft.com/office/powerpoint/2010/main" val="1562605412"/>
              </p:ext>
            </p:extLst>
          </p:nvPr>
        </p:nvGraphicFramePr>
        <p:xfrm>
          <a:off x="1263190" y="3278995"/>
          <a:ext cx="4411746" cy="219644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02500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E509-31D8-4512-BCFA-FD7410A9DECA}"/>
              </a:ext>
            </a:extLst>
          </p:cNvPr>
          <p:cNvSpPr>
            <a:spLocks noGrp="1"/>
          </p:cNvSpPr>
          <p:nvPr>
            <p:ph type="title"/>
          </p:nvPr>
        </p:nvSpPr>
        <p:spPr>
          <a:xfrm>
            <a:off x="417250" y="0"/>
            <a:ext cx="11390051" cy="5397623"/>
          </a:xfrm>
        </p:spPr>
        <p:txBody>
          <a:bodyPr>
            <a:normAutofit fontScale="90000"/>
          </a:bodyPr>
          <a:lstStyle/>
          <a:p>
            <a:pPr>
              <a:lnSpc>
                <a:spcPct val="150000"/>
              </a:lnSpc>
            </a:pPr>
            <a:br>
              <a:rPr lang="en-IN" sz="3200" dirty="0">
                <a:latin typeface="Times New Roman"/>
                <a:cs typeface="Times New Roman"/>
              </a:rPr>
            </a:br>
            <a:r>
              <a:rPr lang="en-IN" sz="3200" dirty="0"/>
              <a:t> </a:t>
            </a:r>
            <a:br>
              <a:rPr lang="en-IN" sz="3200" dirty="0">
                <a:cs typeface="Calibri Light"/>
              </a:rPr>
            </a:br>
            <a:r>
              <a:rPr lang="en-IN" sz="3600" dirty="0">
                <a:latin typeface="Times New Roman" panose="02020603050405020304" pitchFamily="18" charset="0"/>
                <a:cs typeface="Times New Roman" panose="02020603050405020304" pitchFamily="18" charset="0"/>
              </a:rPr>
              <a:t>Overview</a:t>
            </a:r>
            <a:br>
              <a:rPr lang="en-IN" sz="4000" dirty="0"/>
            </a:br>
            <a:r>
              <a:rPr lang="en-IN" sz="2000" dirty="0"/>
              <a:t>Walmart uses data to classify the type of trip the customer has made. This helps them in improving the customer shopping experience. The trip types can range from a weekly shopping trip to buying puppy supplies. There are 38 such categories (unlabelled) of trips. The data set used for this problem has been taken from the </a:t>
            </a:r>
            <a:r>
              <a:rPr lang="en-IN" sz="2000" i="1" dirty="0"/>
              <a:t>Kaggle competition: </a:t>
            </a:r>
            <a:r>
              <a:rPr lang="en-IN" sz="2000" dirty="0">
                <a:hlinkClick r:id="rId2"/>
              </a:rPr>
              <a:t>https://www.kaggle.com/c/walmart-recruiting-trip-type-classification</a:t>
            </a:r>
            <a:br>
              <a:rPr lang="en-IN" sz="2000" dirty="0"/>
            </a:br>
            <a:br>
              <a:rPr lang="en-IN" sz="2000" dirty="0"/>
            </a:br>
            <a:r>
              <a:rPr lang="en-IN" sz="3600" dirty="0">
                <a:latin typeface="Times New Roman" panose="02020603050405020304" pitchFamily="18" charset="0"/>
                <a:cs typeface="Times New Roman" panose="02020603050405020304" pitchFamily="18" charset="0"/>
              </a:rPr>
              <a:t>Goal</a:t>
            </a:r>
            <a:br>
              <a:rPr lang="en-IN" sz="3600" dirty="0">
                <a:latin typeface="Times New Roman" panose="02020603050405020304" pitchFamily="18" charset="0"/>
                <a:cs typeface="Times New Roman" panose="02020603050405020304" pitchFamily="18" charset="0"/>
              </a:rPr>
            </a:br>
            <a:r>
              <a:rPr lang="en-IN" sz="2000" dirty="0"/>
              <a:t>The project aims at classifying the type of trips made by the consumer based on the products that s/he purchases and other trip parameters.</a:t>
            </a:r>
            <a:br>
              <a:rPr lang="en-IN" sz="2000" dirty="0"/>
            </a:br>
            <a:br>
              <a:rPr lang="en-IN" sz="2800" dirty="0"/>
            </a:br>
            <a:br>
              <a:rPr lang="en-IN" sz="3200" dirty="0"/>
            </a:br>
            <a:endParaRPr lang="en-IN" sz="2000" dirty="0">
              <a:cs typeface="Calibri Light"/>
            </a:endParaRPr>
          </a:p>
        </p:txBody>
      </p:sp>
    </p:spTree>
    <p:extLst>
      <p:ext uri="{BB962C8B-B14F-4D97-AF65-F5344CB8AC3E}">
        <p14:creationId xmlns:p14="http://schemas.microsoft.com/office/powerpoint/2010/main" val="3834076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CF56-919F-49F0-BB1F-9DAC8BA0E493}"/>
              </a:ext>
            </a:extLst>
          </p:cNvPr>
          <p:cNvSpPr>
            <a:spLocks noGrp="1"/>
          </p:cNvSpPr>
          <p:nvPr>
            <p:ph type="title"/>
          </p:nvPr>
        </p:nvSpPr>
        <p:spPr>
          <a:xfrm>
            <a:off x="257451" y="150921"/>
            <a:ext cx="11665259" cy="5113538"/>
          </a:xfrm>
        </p:spPr>
        <p:txBody>
          <a:bodyPr>
            <a:normAutofit fontScale="90000"/>
          </a:bodyPr>
          <a:lstStyle/>
          <a:p>
            <a:br>
              <a:rPr lang="en-IN" sz="3200" dirty="0"/>
            </a:br>
            <a:r>
              <a:rPr lang="en-IN" sz="3200" dirty="0"/>
              <a:t> </a:t>
            </a:r>
            <a:br>
              <a:rPr lang="en-IN" sz="4000" dirty="0"/>
            </a:br>
            <a:r>
              <a:rPr lang="en-IN" sz="2000" dirty="0"/>
              <a:t>Attributes: 6</a:t>
            </a:r>
            <a:br>
              <a:rPr lang="en-IN" sz="2000" dirty="0"/>
            </a:br>
            <a:r>
              <a:rPr lang="en-IN" sz="2000" dirty="0"/>
              <a:t>Target: “</a:t>
            </a:r>
            <a:r>
              <a:rPr lang="en-IN" sz="2000" dirty="0" err="1"/>
              <a:t>TripType</a:t>
            </a:r>
            <a:r>
              <a:rPr lang="en-IN" sz="2000" dirty="0"/>
              <a:t>”</a:t>
            </a:r>
            <a:br>
              <a:rPr lang="en-IN" sz="2000" dirty="0"/>
            </a:br>
            <a:br>
              <a:rPr lang="en-IN" sz="2000" dirty="0"/>
            </a:br>
            <a:r>
              <a:rPr lang="en-IN" sz="2000" b="1" dirty="0" err="1">
                <a:solidFill>
                  <a:schemeClr val="bg1"/>
                </a:solidFill>
                <a:highlight>
                  <a:srgbClr val="008080"/>
                </a:highlight>
              </a:rPr>
              <a:t>TripType</a:t>
            </a:r>
            <a:r>
              <a:rPr lang="en-IN" sz="2000" b="1" dirty="0">
                <a:solidFill>
                  <a:schemeClr val="bg1"/>
                </a:solidFill>
                <a:highlight>
                  <a:srgbClr val="008080"/>
                </a:highlight>
              </a:rPr>
              <a:t> </a:t>
            </a:r>
            <a:r>
              <a:rPr lang="en-IN" sz="2000" dirty="0">
                <a:solidFill>
                  <a:schemeClr val="bg1"/>
                </a:solidFill>
                <a:highlight>
                  <a:srgbClr val="008080"/>
                </a:highlight>
              </a:rPr>
              <a:t>- A categorical id representing the type of shopping trip the customer made.</a:t>
            </a:r>
            <a:r>
              <a:rPr lang="en-IN" sz="2000" dirty="0"/>
              <a:t> </a:t>
            </a:r>
            <a:br>
              <a:rPr lang="en-IN" sz="2000" dirty="0"/>
            </a:br>
            <a:br>
              <a:rPr lang="en-IN" sz="2000" dirty="0"/>
            </a:br>
            <a:r>
              <a:rPr lang="en-IN" sz="2000" b="1" dirty="0" err="1"/>
              <a:t>VisitNumber</a:t>
            </a:r>
            <a:r>
              <a:rPr lang="en-IN" sz="2000" b="1" dirty="0"/>
              <a:t> </a:t>
            </a:r>
            <a:r>
              <a:rPr lang="en-IN" sz="2000" dirty="0"/>
              <a:t>- An id corresponding to a single trip by a single customer.</a:t>
            </a:r>
            <a:br>
              <a:rPr lang="en-IN" sz="2000" dirty="0"/>
            </a:br>
            <a:r>
              <a:rPr lang="en-IN" sz="2000" b="1" dirty="0"/>
              <a:t>Weekday </a:t>
            </a:r>
            <a:r>
              <a:rPr lang="en-IN" sz="2000" dirty="0"/>
              <a:t>- The day of the week of the trip.</a:t>
            </a:r>
            <a:br>
              <a:rPr lang="en-IN" sz="2000" dirty="0"/>
            </a:br>
            <a:r>
              <a:rPr lang="en-IN" sz="2000" b="1" dirty="0" err="1"/>
              <a:t>Upc</a:t>
            </a:r>
            <a:r>
              <a:rPr lang="en-IN" sz="2000" b="1" dirty="0"/>
              <a:t> </a:t>
            </a:r>
            <a:r>
              <a:rPr lang="en-IN" sz="2000" dirty="0"/>
              <a:t>- The UPC number of the product purchased. This is a </a:t>
            </a:r>
            <a:r>
              <a:rPr lang="en-IN" sz="2000" b="1" dirty="0"/>
              <a:t>unique ID</a:t>
            </a:r>
            <a:r>
              <a:rPr lang="en-IN" sz="2000" dirty="0"/>
              <a:t> of the product.</a:t>
            </a:r>
            <a:br>
              <a:rPr lang="en-IN" sz="2000" dirty="0"/>
            </a:br>
            <a:r>
              <a:rPr lang="en-IN" sz="2000" b="1" dirty="0" err="1"/>
              <a:t>ScanCount</a:t>
            </a:r>
            <a:r>
              <a:rPr lang="en-IN" sz="2000" dirty="0"/>
              <a:t> - The number of the given item that was purchased. A </a:t>
            </a:r>
            <a:r>
              <a:rPr lang="en-IN" sz="2000" b="1" dirty="0"/>
              <a:t>negative value</a:t>
            </a:r>
            <a:r>
              <a:rPr lang="en-IN" sz="2000" dirty="0"/>
              <a:t> indicates a product return.</a:t>
            </a:r>
            <a:br>
              <a:rPr lang="en-IN" sz="2000" dirty="0"/>
            </a:br>
            <a:r>
              <a:rPr lang="en-IN" sz="2000" b="1" dirty="0" err="1"/>
              <a:t>DepartmentDescription</a:t>
            </a:r>
            <a:r>
              <a:rPr lang="en-IN" sz="2000" dirty="0"/>
              <a:t> - A high-level description of the item's department</a:t>
            </a:r>
            <a:br>
              <a:rPr lang="en-IN" sz="2000" dirty="0"/>
            </a:br>
            <a:r>
              <a:rPr lang="en-IN" sz="2000" b="1" dirty="0" err="1"/>
              <a:t>FinelineNumber</a:t>
            </a:r>
            <a:r>
              <a:rPr lang="en-IN" sz="2000" dirty="0"/>
              <a:t> - A more refined category for each of the products, created by Walmart</a:t>
            </a:r>
            <a:br>
              <a:rPr lang="en-IN" sz="2000" dirty="0"/>
            </a:br>
            <a:br>
              <a:rPr lang="en-IN" sz="2000" dirty="0"/>
            </a:br>
            <a:r>
              <a:rPr lang="en-IN" sz="2000" dirty="0"/>
              <a:t>Train Data (shape): 647054 x 7</a:t>
            </a:r>
            <a:br>
              <a:rPr lang="en-IN" sz="2000" dirty="0"/>
            </a:br>
            <a:r>
              <a:rPr lang="en-IN" sz="2000" dirty="0"/>
              <a:t>Test Data (shape): 653646 x 6</a:t>
            </a:r>
            <a:br>
              <a:rPr lang="en-IN" sz="2000" dirty="0"/>
            </a:br>
            <a:br>
              <a:rPr lang="en-IN" sz="2000" dirty="0"/>
            </a:br>
            <a:br>
              <a:rPr lang="en-IN" sz="2000" dirty="0"/>
            </a:br>
            <a:br>
              <a:rPr lang="en-IN" sz="2000" dirty="0"/>
            </a:br>
            <a:endParaRPr lang="en-IN" sz="2000" dirty="0"/>
          </a:p>
        </p:txBody>
      </p:sp>
      <p:sp>
        <p:nvSpPr>
          <p:cNvPr id="5" name="Rectangle 4">
            <a:extLst>
              <a:ext uri="{FF2B5EF4-FFF2-40B4-BE49-F238E27FC236}">
                <a16:creationId xmlns:a16="http://schemas.microsoft.com/office/drawing/2014/main" id="{136CC5A0-C2C7-43A6-AB86-A5940E248449}"/>
              </a:ext>
            </a:extLst>
          </p:cNvPr>
          <p:cNvSpPr/>
          <p:nvPr/>
        </p:nvSpPr>
        <p:spPr>
          <a:xfrm>
            <a:off x="2229804" y="150921"/>
            <a:ext cx="7720552"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3200" dirty="0">
                <a:latin typeface="Times New Roman"/>
                <a:cs typeface="Calibri"/>
              </a:rPr>
              <a:t>Dataset Description</a:t>
            </a:r>
            <a:r>
              <a:rPr lang="en-IN" sz="4000" dirty="0">
                <a:latin typeface="Times New Roman"/>
                <a:cs typeface="Calibri"/>
              </a:rPr>
              <a:t> </a:t>
            </a:r>
            <a:endParaRPr lang="en-US" sz="4000" dirty="0">
              <a:latin typeface="Times New Roman"/>
              <a:cs typeface="Times New Roman"/>
            </a:endParaRPr>
          </a:p>
        </p:txBody>
      </p:sp>
    </p:spTree>
    <p:extLst>
      <p:ext uri="{BB962C8B-B14F-4D97-AF65-F5344CB8AC3E}">
        <p14:creationId xmlns:p14="http://schemas.microsoft.com/office/powerpoint/2010/main" val="393759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90CD-5F75-4227-9FE9-7C8FE6491726}"/>
              </a:ext>
            </a:extLst>
          </p:cNvPr>
          <p:cNvSpPr>
            <a:spLocks noGrp="1"/>
          </p:cNvSpPr>
          <p:nvPr>
            <p:ph type="title"/>
          </p:nvPr>
        </p:nvSpPr>
        <p:spPr>
          <a:xfrm>
            <a:off x="284085" y="168677"/>
            <a:ext cx="11665259" cy="5060272"/>
          </a:xfrm>
        </p:spPr>
        <p:txBody>
          <a:bodyPr vert="horz" lIns="91440" tIns="45720" rIns="91440" bIns="45720" rtlCol="0" anchor="t">
            <a:normAutofit/>
          </a:bodyPr>
          <a:lstStyle/>
          <a:p>
            <a:br>
              <a:rPr lang="en-US" sz="3200" dirty="0"/>
            </a:br>
            <a:endParaRPr lang="en-US" sz="3200" dirty="0">
              <a:cs typeface="Calibri Light"/>
            </a:endParaRPr>
          </a:p>
        </p:txBody>
      </p:sp>
      <p:pic>
        <p:nvPicPr>
          <p:cNvPr id="23" name="Picture 22">
            <a:extLst>
              <a:ext uri="{FF2B5EF4-FFF2-40B4-BE49-F238E27FC236}">
                <a16:creationId xmlns:a16="http://schemas.microsoft.com/office/drawing/2014/main" id="{33476FAF-474C-409D-9C46-2A201A3495CE}"/>
              </a:ext>
            </a:extLst>
          </p:cNvPr>
          <p:cNvPicPr>
            <a:picLocks noChangeAspect="1"/>
          </p:cNvPicPr>
          <p:nvPr/>
        </p:nvPicPr>
        <p:blipFill>
          <a:blip r:embed="rId2"/>
          <a:stretch>
            <a:fillRect/>
          </a:stretch>
        </p:blipFill>
        <p:spPr>
          <a:xfrm>
            <a:off x="381740" y="1129458"/>
            <a:ext cx="10511161" cy="4108736"/>
          </a:xfrm>
          <a:prstGeom prst="rect">
            <a:avLst/>
          </a:prstGeom>
        </p:spPr>
      </p:pic>
      <p:sp>
        <p:nvSpPr>
          <p:cNvPr id="4" name="Rectangle 3">
            <a:extLst>
              <a:ext uri="{FF2B5EF4-FFF2-40B4-BE49-F238E27FC236}">
                <a16:creationId xmlns:a16="http://schemas.microsoft.com/office/drawing/2014/main" id="{FB4A686E-AB7E-4ACA-9286-B2F731BD1C2A}"/>
              </a:ext>
            </a:extLst>
          </p:cNvPr>
          <p:cNvSpPr/>
          <p:nvPr/>
        </p:nvSpPr>
        <p:spPr>
          <a:xfrm>
            <a:off x="2575851" y="168677"/>
            <a:ext cx="6122938"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latin typeface="Times New Roman"/>
                <a:cs typeface="Calibri"/>
              </a:rPr>
              <a:t>Dataset</a:t>
            </a:r>
            <a:r>
              <a:rPr lang="en-IN" sz="4000" dirty="0">
                <a:latin typeface="Times New Roman"/>
                <a:cs typeface="Calibri"/>
              </a:rPr>
              <a:t> </a:t>
            </a:r>
            <a:endParaRPr lang="en-US" sz="4000" dirty="0">
              <a:latin typeface="Times New Roman"/>
              <a:cs typeface="Times New Roman"/>
            </a:endParaRPr>
          </a:p>
        </p:txBody>
      </p:sp>
    </p:spTree>
    <p:extLst>
      <p:ext uri="{BB962C8B-B14F-4D97-AF65-F5344CB8AC3E}">
        <p14:creationId xmlns:p14="http://schemas.microsoft.com/office/powerpoint/2010/main" val="15897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9424-D6E1-4AFE-8023-909B210546FC}"/>
              </a:ext>
            </a:extLst>
          </p:cNvPr>
          <p:cNvSpPr>
            <a:spLocks noGrp="1"/>
          </p:cNvSpPr>
          <p:nvPr>
            <p:ph type="title"/>
          </p:nvPr>
        </p:nvSpPr>
        <p:spPr>
          <a:xfrm>
            <a:off x="224623" y="987425"/>
            <a:ext cx="4545366" cy="599243"/>
          </a:xfrm>
        </p:spPr>
        <p:txBody>
          <a:bodyPr/>
          <a:lstStyle/>
          <a:p>
            <a:r>
              <a:rPr lang="en-IN" dirty="0"/>
              <a:t>Target Class: </a:t>
            </a:r>
            <a:r>
              <a:rPr lang="en-IN" dirty="0" err="1"/>
              <a:t>TripType</a:t>
            </a:r>
            <a:endParaRPr lang="en-IN" dirty="0"/>
          </a:p>
        </p:txBody>
      </p:sp>
      <p:pic>
        <p:nvPicPr>
          <p:cNvPr id="6" name="Picture Placeholder 5">
            <a:extLst>
              <a:ext uri="{FF2B5EF4-FFF2-40B4-BE49-F238E27FC236}">
                <a16:creationId xmlns:a16="http://schemas.microsoft.com/office/drawing/2014/main" id="{3991333C-EB6A-4824-8762-78BB64031701}"/>
              </a:ext>
            </a:extLst>
          </p:cNvPr>
          <p:cNvPicPr>
            <a:picLocks noGrp="1" noChangeAspect="1"/>
          </p:cNvPicPr>
          <p:nvPr>
            <p:ph type="pic" idx="1"/>
          </p:nvPr>
        </p:nvPicPr>
        <p:blipFill>
          <a:blip r:embed="rId2"/>
          <a:srcRect l="1458" r="1458"/>
          <a:stretch>
            <a:fillRect/>
          </a:stretch>
        </p:blipFill>
        <p:spPr>
          <a:xfrm>
            <a:off x="5183188" y="1005603"/>
            <a:ext cx="6157258" cy="4579124"/>
          </a:xfrm>
        </p:spPr>
      </p:pic>
      <p:sp>
        <p:nvSpPr>
          <p:cNvPr id="4" name="Text Placeholder 3">
            <a:extLst>
              <a:ext uri="{FF2B5EF4-FFF2-40B4-BE49-F238E27FC236}">
                <a16:creationId xmlns:a16="http://schemas.microsoft.com/office/drawing/2014/main" id="{C7D8649E-C970-4D38-8687-707DFC7B9A6D}"/>
              </a:ext>
            </a:extLst>
          </p:cNvPr>
          <p:cNvSpPr>
            <a:spLocks noGrp="1"/>
          </p:cNvSpPr>
          <p:nvPr>
            <p:ph type="body" sz="half" idx="2"/>
          </p:nvPr>
        </p:nvSpPr>
        <p:spPr>
          <a:xfrm>
            <a:off x="288847" y="1979628"/>
            <a:ext cx="4416918" cy="3229397"/>
          </a:xfrm>
        </p:spPr>
        <p:txBody>
          <a:bodyPr vert="horz" lIns="91440" tIns="45720" rIns="91440" bIns="45720" rtlCol="0" anchor="t">
            <a:normAutofit/>
          </a:bodyPr>
          <a:lstStyle/>
          <a:p>
            <a:r>
              <a:rPr lang="en-IN" sz="2000" dirty="0"/>
              <a:t>OBSERVATIONS:</a:t>
            </a:r>
          </a:p>
          <a:p>
            <a:r>
              <a:rPr lang="en-IN" sz="2000" dirty="0"/>
              <a:t>We can see from the chart that, Trip type class 40 has the highest frequency/counts.</a:t>
            </a:r>
          </a:p>
        </p:txBody>
      </p:sp>
      <p:cxnSp>
        <p:nvCxnSpPr>
          <p:cNvPr id="3" name="Straight Arrow Connector 2">
            <a:extLst>
              <a:ext uri="{FF2B5EF4-FFF2-40B4-BE49-F238E27FC236}">
                <a16:creationId xmlns:a16="http://schemas.microsoft.com/office/drawing/2014/main" id="{04FDFA5F-412B-4773-A7A6-A3F6D17C5B5A}"/>
              </a:ext>
            </a:extLst>
          </p:cNvPr>
          <p:cNvCxnSpPr>
            <a:cxnSpLocks/>
          </p:cNvCxnSpPr>
          <p:nvPr/>
        </p:nvCxnSpPr>
        <p:spPr>
          <a:xfrm flipV="1">
            <a:off x="4251489" y="1810026"/>
            <a:ext cx="5835624" cy="72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FE82C6B-1516-4D72-9593-9269389B5069}"/>
              </a:ext>
            </a:extLst>
          </p:cNvPr>
          <p:cNvSpPr/>
          <p:nvPr/>
        </p:nvSpPr>
        <p:spPr>
          <a:xfrm>
            <a:off x="1550913" y="194262"/>
            <a:ext cx="8536200"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latin typeface="Times New Roman"/>
                <a:cs typeface="Calibri"/>
              </a:rPr>
              <a:t>Dataset visualization using histogram</a:t>
            </a:r>
            <a:endParaRPr lang="en-US" sz="2400" dirty="0">
              <a:latin typeface="Times New Roman"/>
              <a:cs typeface="Times New Roman"/>
            </a:endParaRPr>
          </a:p>
        </p:txBody>
      </p:sp>
    </p:spTree>
    <p:extLst>
      <p:ext uri="{BB962C8B-B14F-4D97-AF65-F5344CB8AC3E}">
        <p14:creationId xmlns:p14="http://schemas.microsoft.com/office/powerpoint/2010/main" val="200103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62859-2E26-4EF2-B466-29CACC647A95}"/>
              </a:ext>
            </a:extLst>
          </p:cNvPr>
          <p:cNvSpPr>
            <a:spLocks noGrp="1"/>
          </p:cNvSpPr>
          <p:nvPr>
            <p:ph type="title"/>
          </p:nvPr>
        </p:nvSpPr>
        <p:spPr>
          <a:xfrm>
            <a:off x="241360" y="459902"/>
            <a:ext cx="5561987" cy="887767"/>
          </a:xfrm>
        </p:spPr>
        <p:txBody>
          <a:bodyPr>
            <a:normAutofit/>
          </a:bodyPr>
          <a:lstStyle/>
          <a:p>
            <a:r>
              <a:rPr lang="en-IN" dirty="0"/>
              <a:t>Feature: </a:t>
            </a:r>
            <a:r>
              <a:rPr lang="en-IN" dirty="0" err="1"/>
              <a:t>DepartmentDescription</a:t>
            </a:r>
            <a:endParaRPr lang="en-IN" dirty="0"/>
          </a:p>
        </p:txBody>
      </p:sp>
      <p:pic>
        <p:nvPicPr>
          <p:cNvPr id="6" name="Content Placeholder 5">
            <a:extLst>
              <a:ext uri="{FF2B5EF4-FFF2-40B4-BE49-F238E27FC236}">
                <a16:creationId xmlns:a16="http://schemas.microsoft.com/office/drawing/2014/main" id="{455D0F5C-8CAC-40AA-B58E-CF3318426880}"/>
              </a:ext>
            </a:extLst>
          </p:cNvPr>
          <p:cNvPicPr>
            <a:picLocks noGrp="1" noChangeAspect="1"/>
          </p:cNvPicPr>
          <p:nvPr>
            <p:ph idx="1"/>
          </p:nvPr>
        </p:nvPicPr>
        <p:blipFill>
          <a:blip r:embed="rId2"/>
          <a:stretch>
            <a:fillRect/>
          </a:stretch>
        </p:blipFill>
        <p:spPr>
          <a:xfrm>
            <a:off x="5183188" y="1505107"/>
            <a:ext cx="6172200" cy="3312799"/>
          </a:xfrm>
        </p:spPr>
      </p:pic>
      <p:sp>
        <p:nvSpPr>
          <p:cNvPr id="4" name="Text Placeholder 3">
            <a:extLst>
              <a:ext uri="{FF2B5EF4-FFF2-40B4-BE49-F238E27FC236}">
                <a16:creationId xmlns:a16="http://schemas.microsoft.com/office/drawing/2014/main" id="{82B53AC2-8450-43C4-B251-21854E2C6A7C}"/>
              </a:ext>
            </a:extLst>
          </p:cNvPr>
          <p:cNvSpPr>
            <a:spLocks noGrp="1"/>
          </p:cNvSpPr>
          <p:nvPr>
            <p:ph type="body" sz="half" idx="2"/>
          </p:nvPr>
        </p:nvSpPr>
        <p:spPr>
          <a:xfrm>
            <a:off x="160442" y="1424973"/>
            <a:ext cx="4479061" cy="3888421"/>
          </a:xfrm>
        </p:spPr>
        <p:txBody>
          <a:bodyPr vert="horz" lIns="91440" tIns="45720" rIns="91440" bIns="45720" rtlCol="0" anchor="t">
            <a:normAutofit/>
          </a:bodyPr>
          <a:lstStyle/>
          <a:p>
            <a:r>
              <a:rPr lang="en-IN" sz="2000" dirty="0"/>
              <a:t>OBSERVATIONS:</a:t>
            </a:r>
          </a:p>
          <a:p>
            <a:r>
              <a:rPr lang="en-IN" sz="2000" dirty="0">
                <a:cs typeface="Calibri"/>
              </a:rPr>
              <a:t>This bar chart shows that, which department has what frequency/count among all departments.</a:t>
            </a:r>
          </a:p>
          <a:p>
            <a:r>
              <a:rPr lang="en-IN" sz="2000" dirty="0">
                <a:cs typeface="Calibri"/>
              </a:rPr>
              <a:t>We observed that, "GROCERY" and "GROCERY AND DRY GOODS" have the highest frequency counts.</a:t>
            </a:r>
          </a:p>
          <a:p>
            <a:endParaRPr lang="en-IN" sz="2000">
              <a:cs typeface="Calibri"/>
            </a:endParaRPr>
          </a:p>
        </p:txBody>
      </p:sp>
      <p:cxnSp>
        <p:nvCxnSpPr>
          <p:cNvPr id="3" name="Straight Arrow Connector 2">
            <a:extLst>
              <a:ext uri="{FF2B5EF4-FFF2-40B4-BE49-F238E27FC236}">
                <a16:creationId xmlns:a16="http://schemas.microsoft.com/office/drawing/2014/main" id="{008C2EA4-2887-4361-A419-7A09C6D9FEC2}"/>
              </a:ext>
            </a:extLst>
          </p:cNvPr>
          <p:cNvCxnSpPr/>
          <p:nvPr/>
        </p:nvCxnSpPr>
        <p:spPr>
          <a:xfrm flipV="1">
            <a:off x="4600713" y="2273851"/>
            <a:ext cx="2405269" cy="63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0CF3C07-0DCF-47A4-ADD9-B68D2B13CA73}"/>
              </a:ext>
            </a:extLst>
          </p:cNvPr>
          <p:cNvCxnSpPr>
            <a:cxnSpLocks/>
          </p:cNvCxnSpPr>
          <p:nvPr/>
        </p:nvCxnSpPr>
        <p:spPr>
          <a:xfrm flipV="1">
            <a:off x="4545496" y="2428459"/>
            <a:ext cx="3056834" cy="477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45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dirty="0"/>
              <a:t>Feature: Weekday</a:t>
            </a:r>
          </a:p>
        </p:txBody>
      </p:sp>
      <p:pic>
        <p:nvPicPr>
          <p:cNvPr id="6" name="Content Placeholder 5">
            <a:extLst>
              <a:ext uri="{FF2B5EF4-FFF2-40B4-BE49-F238E27FC236}">
                <a16:creationId xmlns:a16="http://schemas.microsoft.com/office/drawing/2014/main" id="{9B62C175-1BC6-4F15-B045-1AC8968087C0}"/>
              </a:ext>
            </a:extLst>
          </p:cNvPr>
          <p:cNvPicPr>
            <a:picLocks noGrp="1" noChangeAspect="1"/>
          </p:cNvPicPr>
          <p:nvPr>
            <p:ph idx="1"/>
          </p:nvPr>
        </p:nvPicPr>
        <p:blipFill>
          <a:blip r:embed="rId2"/>
          <a:stretch>
            <a:fillRect/>
          </a:stretch>
        </p:blipFill>
        <p:spPr>
          <a:xfrm>
            <a:off x="5263166" y="987425"/>
            <a:ext cx="6012243" cy="4338638"/>
          </a:xfrm>
        </p:spPr>
      </p:pic>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dirty="0"/>
              <a:t>OBSERVATIONS:</a:t>
            </a:r>
          </a:p>
          <a:p>
            <a:r>
              <a:rPr lang="en-IN" sz="2000" dirty="0">
                <a:cs typeface="Calibri"/>
              </a:rPr>
              <a:t>This chart shows the frequency/count of transactions made on each day of week.</a:t>
            </a:r>
          </a:p>
          <a:p>
            <a:r>
              <a:rPr lang="en-IN" sz="2000" dirty="0">
                <a:cs typeface="Calibri"/>
              </a:rPr>
              <a:t>We observed that, most transactions are made on Saturday and Sunday.</a:t>
            </a:r>
          </a:p>
        </p:txBody>
      </p:sp>
      <p:cxnSp>
        <p:nvCxnSpPr>
          <p:cNvPr id="3" name="Straight Arrow Connector 2">
            <a:extLst>
              <a:ext uri="{FF2B5EF4-FFF2-40B4-BE49-F238E27FC236}">
                <a16:creationId xmlns:a16="http://schemas.microsoft.com/office/drawing/2014/main" id="{5C807016-230B-4800-8F10-E51F64BAB1BE}"/>
              </a:ext>
            </a:extLst>
          </p:cNvPr>
          <p:cNvCxnSpPr/>
          <p:nvPr/>
        </p:nvCxnSpPr>
        <p:spPr>
          <a:xfrm flipV="1">
            <a:off x="4689062" y="2560982"/>
            <a:ext cx="1974572" cy="3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03B7428-17C0-4BDD-B4A3-BAF5D5528DA1}"/>
              </a:ext>
            </a:extLst>
          </p:cNvPr>
          <p:cNvCxnSpPr/>
          <p:nvPr/>
        </p:nvCxnSpPr>
        <p:spPr>
          <a:xfrm>
            <a:off x="4710459" y="2628761"/>
            <a:ext cx="2151268" cy="527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306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37</TotalTime>
  <Words>400</Words>
  <Application>Microsoft Office PowerPoint</Application>
  <PresentationFormat>Widescreen</PresentationFormat>
  <Paragraphs>82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Walmart Project: Use market basket analysis to classify shopping trips  Team: Aishwarya Kadam, Shrey Gupta, Tapan Golakiya </vt:lpstr>
      <vt:lpstr>             </vt:lpstr>
      <vt:lpstr>   Overview Walmart uses data to classify the type of trip the customer has made. This helps them in improving the customer shopping experience. The trip types can range from a weekly shopping trip to buying puppy supplies. There are 38 such categories (unlabelled) of trips. The data set used for this problem has been taken from the Kaggle competition: https://www.kaggle.com/c/walmart-recruiting-trip-type-classification  Goal The project aims at classifying the type of trips made by the consumer based on the products that s/he purchases and other trip parameters.   </vt:lpstr>
      <vt:lpstr>   Attributes: 6 Target: “TripType”  TripType - A categorical id representing the type of shopping trip the customer made.   VisitNumber - An id corresponding to a single trip by a single customer. Weekday - The day of the week of the trip. Upc - The UPC number of the product purchased. This is a unique ID of the product. ScanCount - The number of the given item that was purchased. A negative value indicates a product return. DepartmentDescription - A high-level description of the item's department FinelineNumber - A more refined category for each of the products, created by Walmart  Train Data (shape): 647054 x 7 Test Data (shape): 653646 x 6    </vt:lpstr>
      <vt:lpstr> </vt:lpstr>
      <vt:lpstr>Target Class: TripType</vt:lpstr>
      <vt:lpstr>Feature: DepartmentDescription</vt:lpstr>
      <vt:lpstr>Feature: Weekday</vt:lpstr>
      <vt:lpstr>Feature: Departments Vs Return count</vt:lpstr>
      <vt:lpstr>Feature: ScanCount</vt:lpstr>
      <vt:lpstr>Feature: VisitNumber</vt:lpstr>
      <vt:lpstr>   We removed all the samples having NA values for the “TripType” feature in the dataset since the number of samples with unfilled values were equivalent to the number of NA values for the “TripType” feature.  Number of NA samples removed from Train Data: 4129 Train Data (shape): 642925 x 7  DATA SPLITTING (Train Data) Due to the unlabelled Test dataset, we divided the Train dataset for model validation. Train data set was divided in 80:20 ratio by randomly selecting the samples from the dataset.   New Dataset shape: Train Data (shape): 514341 x 7 Test Data (shape): 128584 x 7       </vt:lpstr>
      <vt:lpstr>FEATURE SELECTION</vt:lpstr>
      <vt:lpstr>FEATURE SELECTION</vt:lpstr>
      <vt:lpstr>NAÏVE BAYES CLASSIFIER</vt:lpstr>
      <vt:lpstr>XGBOOST</vt:lpstr>
      <vt:lpstr>Accuracy of prediction: 51.69% Log-loss (300th iteration): 1.379  Parameters for the XgBoost:  max_depth = 12  nthread = 8  nrounds = 300  num_class = 38  eta = 0.1  early_stopping_rounds = 10  min_child_weight = 3 </vt:lpstr>
      <vt:lpstr>APRIORI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aishwarya patil</cp:lastModifiedBy>
  <cp:revision>169</cp:revision>
  <dcterms:created xsi:type="dcterms:W3CDTF">2017-03-24T20:12:23Z</dcterms:created>
  <dcterms:modified xsi:type="dcterms:W3CDTF">2019-04-11T12:36:25Z</dcterms:modified>
</cp:coreProperties>
</file>